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1" r:id="rId17"/>
    <p:sldId id="272" r:id="rId18"/>
    <p:sldId id="270" r:id="rId19"/>
  </p:sldIdLst>
  <p:sldSz cx="18288000" cy="10287000"/>
  <p:notesSz cx="6858000" cy="9144000"/>
  <p:embeddedFontLst>
    <p:embeddedFont>
      <p:font typeface="Aileron" panose="020B0604020202020204" charset="0"/>
      <p:regular r:id="rId20"/>
    </p:embeddedFont>
    <p:embeddedFont>
      <p:font typeface="Aileron Bold" panose="020B0604020202020204" charset="0"/>
      <p:regular r:id="rId21"/>
    </p:embeddedFont>
    <p:embeddedFont>
      <p:font typeface="Aileron Ultra-Bold" panose="020B0604020202020204" charset="0"/>
      <p:regular r:id="rId22"/>
    </p:embeddedFont>
    <p:embeddedFont>
      <p:font typeface="Arimo" panose="020B0604020202020204" charset="0"/>
      <p:regular r:id="rId23"/>
    </p:embeddedFont>
    <p:embeddedFont>
      <p:font typeface="Arimo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335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4.svg"/><Relationship Id="rId18" Type="http://schemas.openxmlformats.org/officeDocument/2006/relationships/image" Target="../media/image9.png"/><Relationship Id="rId26" Type="http://schemas.openxmlformats.org/officeDocument/2006/relationships/slide" Target="slide16.xml"/><Relationship Id="rId3" Type="http://schemas.openxmlformats.org/officeDocument/2006/relationships/slide" Target="slide7.xml"/><Relationship Id="rId21" Type="http://schemas.openxmlformats.org/officeDocument/2006/relationships/image" Target="../media/image12.svg"/><Relationship Id="rId7" Type="http://schemas.openxmlformats.org/officeDocument/2006/relationships/slide" Target="slide4.xml"/><Relationship Id="rId12" Type="http://schemas.openxmlformats.org/officeDocument/2006/relationships/image" Target="../media/image3.png"/><Relationship Id="rId17" Type="http://schemas.openxmlformats.org/officeDocument/2006/relationships/image" Target="../media/image8.svg"/><Relationship Id="rId25" Type="http://schemas.openxmlformats.org/officeDocument/2006/relationships/image" Target="../media/image16.svg"/><Relationship Id="rId2" Type="http://schemas.openxmlformats.org/officeDocument/2006/relationships/slide" Target="slide5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11" Type="http://schemas.openxmlformats.org/officeDocument/2006/relationships/image" Target="../media/image2.svg"/><Relationship Id="rId24" Type="http://schemas.openxmlformats.org/officeDocument/2006/relationships/image" Target="../media/image15.png"/><Relationship Id="rId5" Type="http://schemas.openxmlformats.org/officeDocument/2006/relationships/slide" Target="slide9.xml"/><Relationship Id="rId15" Type="http://schemas.openxmlformats.org/officeDocument/2006/relationships/image" Target="../media/image6.svg"/><Relationship Id="rId23" Type="http://schemas.openxmlformats.org/officeDocument/2006/relationships/image" Target="../media/image14.svg"/><Relationship Id="rId28" Type="http://schemas.openxmlformats.org/officeDocument/2006/relationships/image" Target="../media/image18.svg"/><Relationship Id="rId10" Type="http://schemas.openxmlformats.org/officeDocument/2006/relationships/image" Target="../media/image1.png"/><Relationship Id="rId19" Type="http://schemas.openxmlformats.org/officeDocument/2006/relationships/image" Target="../media/image10.svg"/><Relationship Id="rId4" Type="http://schemas.openxmlformats.org/officeDocument/2006/relationships/slide" Target="slide8.xml"/><Relationship Id="rId9" Type="http://schemas.openxmlformats.org/officeDocument/2006/relationships/slide" Target="slide2.xml"/><Relationship Id="rId14" Type="http://schemas.openxmlformats.org/officeDocument/2006/relationships/image" Target="../media/image5.png"/><Relationship Id="rId22" Type="http://schemas.openxmlformats.org/officeDocument/2006/relationships/image" Target="../media/image13.png"/><Relationship Id="rId27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lma-marburg-biedenkopf.de" TargetMode="External"/><Relationship Id="rId2" Type="http://schemas.openxmlformats.org/officeDocument/2006/relationships/hyperlink" Target="mailto:dolma@marburg-biedenkopf.d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4"/>
          <p:cNvSpPr txBox="1"/>
          <p:nvPr/>
        </p:nvSpPr>
        <p:spPr>
          <a:xfrm>
            <a:off x="5272255" y="175889"/>
            <a:ext cx="7743489" cy="587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16"/>
              </a:lnSpc>
              <a:spcBef>
                <a:spcPct val="0"/>
              </a:spcBef>
            </a:pPr>
            <a:r>
              <a:rPr lang="en-US" sz="3600" b="1" spc="107">
                <a:solidFill>
                  <a:srgbClr val="191919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DOLMA BUCHUNGSPLATTFORM</a:t>
            </a:r>
          </a:p>
        </p:txBody>
      </p: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7C970889-D220-4C5F-B037-EE3F12FCE7ED}"/>
              </a:ext>
            </a:extLst>
          </p:cNvPr>
          <p:cNvGrpSpPr/>
          <p:nvPr/>
        </p:nvGrpSpPr>
        <p:grpSpPr>
          <a:xfrm>
            <a:off x="2057400" y="952500"/>
            <a:ext cx="13387038" cy="8997017"/>
            <a:chOff x="1419870" y="1066025"/>
            <a:chExt cx="13387038" cy="8997017"/>
          </a:xfrm>
        </p:grpSpPr>
        <p:grpSp>
          <p:nvGrpSpPr>
            <p:cNvPr id="2" name="Group 2"/>
            <p:cNvGrpSpPr/>
            <p:nvPr/>
          </p:nvGrpSpPr>
          <p:grpSpPr>
            <a:xfrm rot="-5400000">
              <a:off x="8195996" y="-1582246"/>
              <a:ext cx="949222" cy="12272603"/>
              <a:chOff x="0" y="0"/>
              <a:chExt cx="410568" cy="5308283"/>
            </a:xfrm>
          </p:grpSpPr>
          <p:sp>
            <p:nvSpPr>
              <p:cNvPr id="3" name="Freeform 3">
                <a:hlinkClick r:id="rId2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4" name="TextBox 4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 rot="-5400000">
              <a:off x="1578833" y="3920482"/>
              <a:ext cx="949222" cy="1267147"/>
              <a:chOff x="0" y="0"/>
              <a:chExt cx="542829" cy="72464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8D7579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027778" y="4234690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Datum,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Uhrzeit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und Dauer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2" action="ppaction://hlinksldjump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102880" y="4275342"/>
              <a:ext cx="238388" cy="422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 dirty="0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6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-5400000">
              <a:off x="8195996" y="-575245"/>
              <a:ext cx="949222" cy="12272603"/>
              <a:chOff x="0" y="0"/>
              <a:chExt cx="410568" cy="5308283"/>
            </a:xfrm>
          </p:grpSpPr>
          <p:sp>
            <p:nvSpPr>
              <p:cNvPr id="11" name="Freeform 11">
                <a:hlinkClick r:id="rId3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1578833" y="4927483"/>
              <a:ext cx="949222" cy="1267147"/>
              <a:chOff x="0" y="0"/>
              <a:chExt cx="542829" cy="72464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4D5263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027778" y="5241691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weitere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Angaben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zum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Termin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3" action="ppaction://hlinksldjump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102880" y="5282342"/>
              <a:ext cx="238388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7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 rot="-5400000">
              <a:off x="8195996" y="431755"/>
              <a:ext cx="949222" cy="12272603"/>
              <a:chOff x="0" y="0"/>
              <a:chExt cx="410568" cy="5308283"/>
            </a:xfrm>
          </p:grpSpPr>
          <p:sp>
            <p:nvSpPr>
              <p:cNvPr id="19" name="Freeform 19">
                <a:hlinkClick r:id="rId4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1578833" y="5934483"/>
              <a:ext cx="949222" cy="1267147"/>
              <a:chOff x="0" y="0"/>
              <a:chExt cx="542829" cy="7246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74858D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4027778" y="6248691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Anfrage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absenden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4" action="ppaction://hlinksldjump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4102880" y="6289343"/>
              <a:ext cx="238388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8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 rot="-5400000">
              <a:off x="8195996" y="1438756"/>
              <a:ext cx="949222" cy="12272603"/>
              <a:chOff x="0" y="0"/>
              <a:chExt cx="410568" cy="5308283"/>
            </a:xfrm>
          </p:grpSpPr>
          <p:sp>
            <p:nvSpPr>
              <p:cNvPr id="27" name="Freeform 27">
                <a:hlinkClick r:id="rId5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  <p:txBody>
              <a:bodyPr/>
              <a:lstStyle/>
              <a:p>
                <a:endParaRPr lang="de-DE" dirty="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1578833" y="6941484"/>
              <a:ext cx="949222" cy="1267147"/>
              <a:chOff x="0" y="0"/>
              <a:chExt cx="542829" cy="72464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596459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2689302" y="7255692"/>
              <a:ext cx="11175191" cy="4739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Zusage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,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Absage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und E-Mail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Benachrichtigungen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,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Kontakt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5" action="ppaction://hlinksldjump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4102880" y="7296344"/>
              <a:ext cx="238388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9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 rot="-5400000">
              <a:off x="8195996" y="2445757"/>
              <a:ext cx="949222" cy="12272603"/>
              <a:chOff x="0" y="0"/>
              <a:chExt cx="410568" cy="5308283"/>
            </a:xfrm>
          </p:grpSpPr>
          <p:sp>
            <p:nvSpPr>
              <p:cNvPr id="35" name="Freeform 35">
                <a:hlinkClick r:id="rId6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1578833" y="7948485"/>
              <a:ext cx="949222" cy="1267147"/>
              <a:chOff x="0" y="0"/>
              <a:chExt cx="542829" cy="72464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9A9B86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4027778" y="8262693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Abrechnung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6" action="ppaction://hlinksldjump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3864493" y="8303344"/>
              <a:ext cx="476776" cy="422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 dirty="0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15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 rot="-5400000">
              <a:off x="8195996" y="-2589247"/>
              <a:ext cx="949222" cy="12272603"/>
              <a:chOff x="0" y="0"/>
              <a:chExt cx="410568" cy="5308283"/>
            </a:xfrm>
          </p:grpSpPr>
          <p:sp>
            <p:nvSpPr>
              <p:cNvPr id="43" name="Freeform 43">
                <a:hlinkClick r:id="rId7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 rot="-5400000">
              <a:off x="1578833" y="2913481"/>
              <a:ext cx="949222" cy="1267147"/>
              <a:chOff x="0" y="0"/>
              <a:chExt cx="542829" cy="72464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644745"/>
              </a:solidFill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4027778" y="3227689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Dolmetscher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auswählen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7" action="ppaction://hlinksldjump"/>
              </a:endParaRP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4131738" y="3268341"/>
              <a:ext cx="209530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4</a:t>
              </a:r>
            </a:p>
          </p:txBody>
        </p:sp>
        <p:grpSp>
          <p:nvGrpSpPr>
            <p:cNvPr id="50" name="Group 50"/>
            <p:cNvGrpSpPr/>
            <p:nvPr/>
          </p:nvGrpSpPr>
          <p:grpSpPr>
            <a:xfrm rot="-5400000">
              <a:off x="8195996" y="-3592457"/>
              <a:ext cx="949222" cy="12272603"/>
              <a:chOff x="0" y="0"/>
              <a:chExt cx="410568" cy="5308283"/>
            </a:xfrm>
          </p:grpSpPr>
          <p:sp>
            <p:nvSpPr>
              <p:cNvPr id="51" name="Freeform 51">
                <a:hlinkClick r:id="rId8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 rot="-5400000">
              <a:off x="1578833" y="1910271"/>
              <a:ext cx="949222" cy="1267147"/>
              <a:chOff x="0" y="0"/>
              <a:chExt cx="542829" cy="72464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5A5150"/>
              </a:solidFill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4027778" y="2224480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Sprache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und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Einsatzort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8" action="ppaction://hlinksldjump"/>
              </a:endParaRP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4131738" y="2265131"/>
              <a:ext cx="209530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3</a:t>
              </a:r>
            </a:p>
          </p:txBody>
        </p:sp>
        <p:grpSp>
          <p:nvGrpSpPr>
            <p:cNvPr id="58" name="Group 58"/>
            <p:cNvGrpSpPr/>
            <p:nvPr/>
          </p:nvGrpSpPr>
          <p:grpSpPr>
            <a:xfrm rot="-5400000">
              <a:off x="8195996" y="-4595666"/>
              <a:ext cx="949222" cy="12272603"/>
              <a:chOff x="0" y="0"/>
              <a:chExt cx="410568" cy="5308283"/>
            </a:xfrm>
          </p:grpSpPr>
          <p:sp>
            <p:nvSpPr>
              <p:cNvPr id="59" name="Freeform 59">
                <a:hlinkClick r:id="rId9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 rot="-5400000">
              <a:off x="1578833" y="907062"/>
              <a:ext cx="949222" cy="1267147"/>
              <a:chOff x="0" y="0"/>
              <a:chExt cx="542829" cy="72464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231C1C"/>
              </a:solidFill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4027778" y="1221270"/>
              <a:ext cx="9144756" cy="473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>
                  <a:solidFill>
                    <a:schemeClr val="bg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Allgemeines</a:t>
              </a:r>
              <a:endParaRPr lang="en-US" sz="2725" b="1" spc="54" dirty="0">
                <a:solidFill>
                  <a:schemeClr val="bg1"/>
                </a:solidFill>
                <a:latin typeface="Arimo Bold"/>
                <a:ea typeface="Arimo Bold"/>
                <a:cs typeface="Arimo Bold"/>
                <a:sym typeface="Arimo 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4131738" y="1261921"/>
              <a:ext cx="209530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2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1727541" y="4237413"/>
              <a:ext cx="643820" cy="633285"/>
            </a:xfrm>
            <a:custGeom>
              <a:avLst/>
              <a:gdLst/>
              <a:ahLst/>
              <a:cxnLst/>
              <a:rect l="l" t="t" r="r" b="b"/>
              <a:pathLst>
                <a:path w="643820" h="633285">
                  <a:moveTo>
                    <a:pt x="0" y="0"/>
                  </a:moveTo>
                  <a:lnTo>
                    <a:pt x="643820" y="0"/>
                  </a:lnTo>
                  <a:lnTo>
                    <a:pt x="643820" y="633285"/>
                  </a:lnTo>
                  <a:lnTo>
                    <a:pt x="0" y="633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7" name="Freeform 67"/>
            <p:cNvSpPr/>
            <p:nvPr/>
          </p:nvSpPr>
          <p:spPr>
            <a:xfrm>
              <a:off x="1735743" y="1189696"/>
              <a:ext cx="629300" cy="629300"/>
            </a:xfrm>
            <a:custGeom>
              <a:avLst/>
              <a:gdLst/>
              <a:ahLst/>
              <a:cxnLst/>
              <a:rect l="l" t="t" r="r" b="b"/>
              <a:pathLst>
                <a:path w="629300" h="629300">
                  <a:moveTo>
                    <a:pt x="0" y="0"/>
                  </a:moveTo>
                  <a:lnTo>
                    <a:pt x="629300" y="0"/>
                  </a:lnTo>
                  <a:lnTo>
                    <a:pt x="629300" y="629299"/>
                  </a:lnTo>
                  <a:lnTo>
                    <a:pt x="0" y="629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8" name="Freeform 68"/>
            <p:cNvSpPr/>
            <p:nvPr/>
          </p:nvSpPr>
          <p:spPr>
            <a:xfrm>
              <a:off x="1735743" y="2242740"/>
              <a:ext cx="688619" cy="642137"/>
            </a:xfrm>
            <a:custGeom>
              <a:avLst/>
              <a:gdLst/>
              <a:ahLst/>
              <a:cxnLst/>
              <a:rect l="l" t="t" r="r" b="b"/>
              <a:pathLst>
                <a:path w="688619" h="642137">
                  <a:moveTo>
                    <a:pt x="0" y="0"/>
                  </a:moveTo>
                  <a:lnTo>
                    <a:pt x="688619" y="0"/>
                  </a:lnTo>
                  <a:lnTo>
                    <a:pt x="688619" y="642137"/>
                  </a:lnTo>
                  <a:lnTo>
                    <a:pt x="0" y="642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9" name="Freeform 69"/>
            <p:cNvSpPr/>
            <p:nvPr/>
          </p:nvSpPr>
          <p:spPr>
            <a:xfrm>
              <a:off x="1735743" y="3213217"/>
              <a:ext cx="629300" cy="682168"/>
            </a:xfrm>
            <a:custGeom>
              <a:avLst/>
              <a:gdLst/>
              <a:ahLst/>
              <a:cxnLst/>
              <a:rect l="l" t="t" r="r" b="b"/>
              <a:pathLst>
                <a:path w="629300" h="682168">
                  <a:moveTo>
                    <a:pt x="0" y="0"/>
                  </a:moveTo>
                  <a:lnTo>
                    <a:pt x="629300" y="0"/>
                  </a:lnTo>
                  <a:lnTo>
                    <a:pt x="629300" y="682168"/>
                  </a:lnTo>
                  <a:lnTo>
                    <a:pt x="0" y="6821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0" name="Freeform 70"/>
            <p:cNvSpPr/>
            <p:nvPr/>
          </p:nvSpPr>
          <p:spPr>
            <a:xfrm>
              <a:off x="1797313" y="5286035"/>
              <a:ext cx="506159" cy="632699"/>
            </a:xfrm>
            <a:custGeom>
              <a:avLst/>
              <a:gdLst/>
              <a:ahLst/>
              <a:cxnLst/>
              <a:rect l="l" t="t" r="r" b="b"/>
              <a:pathLst>
                <a:path w="506159" h="632699">
                  <a:moveTo>
                    <a:pt x="0" y="0"/>
                  </a:moveTo>
                  <a:lnTo>
                    <a:pt x="506160" y="0"/>
                  </a:lnTo>
                  <a:lnTo>
                    <a:pt x="506160" y="632699"/>
                  </a:lnTo>
                  <a:lnTo>
                    <a:pt x="0" y="6326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1" name="Freeform 71"/>
            <p:cNvSpPr/>
            <p:nvPr/>
          </p:nvSpPr>
          <p:spPr>
            <a:xfrm>
              <a:off x="1735743" y="6269006"/>
              <a:ext cx="615672" cy="615672"/>
            </a:xfrm>
            <a:custGeom>
              <a:avLst/>
              <a:gdLst/>
              <a:ahLst/>
              <a:cxnLst/>
              <a:rect l="l" t="t" r="r" b="b"/>
              <a:pathLst>
                <a:path w="615672" h="615672">
                  <a:moveTo>
                    <a:pt x="0" y="0"/>
                  </a:moveTo>
                  <a:lnTo>
                    <a:pt x="615672" y="0"/>
                  </a:lnTo>
                  <a:lnTo>
                    <a:pt x="615672" y="615673"/>
                  </a:lnTo>
                  <a:lnTo>
                    <a:pt x="0" y="6156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Freeform 72"/>
            <p:cNvSpPr/>
            <p:nvPr/>
          </p:nvSpPr>
          <p:spPr>
            <a:xfrm>
              <a:off x="1649783" y="7273128"/>
              <a:ext cx="801220" cy="630779"/>
            </a:xfrm>
            <a:custGeom>
              <a:avLst/>
              <a:gdLst/>
              <a:ahLst/>
              <a:cxnLst/>
              <a:rect l="l" t="t" r="r" b="b"/>
              <a:pathLst>
                <a:path w="801220" h="630779">
                  <a:moveTo>
                    <a:pt x="0" y="0"/>
                  </a:moveTo>
                  <a:lnTo>
                    <a:pt x="801220" y="0"/>
                  </a:lnTo>
                  <a:lnTo>
                    <a:pt x="801220" y="630779"/>
                  </a:lnTo>
                  <a:lnTo>
                    <a:pt x="0" y="630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3" name="Freeform 73"/>
            <p:cNvSpPr/>
            <p:nvPr/>
          </p:nvSpPr>
          <p:spPr>
            <a:xfrm>
              <a:off x="1744129" y="8227757"/>
              <a:ext cx="620914" cy="721993"/>
            </a:xfrm>
            <a:custGeom>
              <a:avLst/>
              <a:gdLst/>
              <a:ahLst/>
              <a:cxnLst/>
              <a:rect l="l" t="t" r="r" b="b"/>
              <a:pathLst>
                <a:path w="620914" h="721993">
                  <a:moveTo>
                    <a:pt x="0" y="0"/>
                  </a:moveTo>
                  <a:lnTo>
                    <a:pt x="620914" y="0"/>
                  </a:lnTo>
                  <a:lnTo>
                    <a:pt x="620914" y="721992"/>
                  </a:lnTo>
                  <a:lnTo>
                    <a:pt x="0" y="721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5" name="Group 75"/>
            <p:cNvGrpSpPr/>
            <p:nvPr/>
          </p:nvGrpSpPr>
          <p:grpSpPr>
            <a:xfrm rot="-5400000">
              <a:off x="8195996" y="3452129"/>
              <a:ext cx="949222" cy="12272603"/>
              <a:chOff x="0" y="0"/>
              <a:chExt cx="410568" cy="5308283"/>
            </a:xfrm>
          </p:grpSpPr>
          <p:sp>
            <p:nvSpPr>
              <p:cNvPr id="76" name="Freeform 76">
                <a:hlinkClick r:id="rId26" action="ppaction://hlinksldjump"/>
              </p:cNvPr>
              <p:cNvSpPr/>
              <p:nvPr/>
            </p:nvSpPr>
            <p:spPr>
              <a:xfrm>
                <a:off x="0" y="0"/>
                <a:ext cx="410568" cy="5308283"/>
              </a:xfrm>
              <a:custGeom>
                <a:avLst/>
                <a:gdLst/>
                <a:ahLst/>
                <a:cxnLst/>
                <a:rect l="l" t="t" r="r" b="b"/>
                <a:pathLst>
                  <a:path w="410568" h="5308283">
                    <a:moveTo>
                      <a:pt x="0" y="0"/>
                    </a:moveTo>
                    <a:lnTo>
                      <a:pt x="410568" y="0"/>
                    </a:lnTo>
                    <a:lnTo>
                      <a:pt x="410568" y="5308283"/>
                    </a:lnTo>
                    <a:lnTo>
                      <a:pt x="0" y="5308283"/>
                    </a:lnTo>
                    <a:close/>
                  </a:path>
                </a:pathLst>
              </a:custGeom>
              <a:solidFill>
                <a:srgbClr val="B2ABA1"/>
              </a:solidFill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0" y="-57150"/>
                <a:ext cx="410568" cy="5365433"/>
              </a:xfrm>
              <a:prstGeom prst="rect">
                <a:avLst/>
              </a:prstGeom>
            </p:spPr>
            <p:txBody>
              <a:bodyPr lIns="30933" tIns="30933" rIns="30933" bIns="30933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 rot="-5400000">
              <a:off x="1578833" y="8954857"/>
              <a:ext cx="949222" cy="1267147"/>
              <a:chOff x="0" y="0"/>
              <a:chExt cx="542829" cy="724640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542829" cy="724640"/>
              </a:xfrm>
              <a:custGeom>
                <a:avLst/>
                <a:gdLst/>
                <a:ahLst/>
                <a:cxnLst/>
                <a:rect l="l" t="t" r="r" b="b"/>
                <a:pathLst>
                  <a:path w="542829" h="724640">
                    <a:moveTo>
                      <a:pt x="0" y="0"/>
                    </a:moveTo>
                    <a:lnTo>
                      <a:pt x="542829" y="0"/>
                    </a:lnTo>
                    <a:lnTo>
                      <a:pt x="542829" y="724640"/>
                    </a:lnTo>
                    <a:lnTo>
                      <a:pt x="0" y="724640"/>
                    </a:lnTo>
                    <a:close/>
                  </a:path>
                </a:pathLst>
              </a:custGeom>
              <a:solidFill>
                <a:srgbClr val="8D7579"/>
              </a:solidFill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0" y="-57150"/>
                <a:ext cx="542829" cy="781790"/>
              </a:xfrm>
              <a:prstGeom prst="rect">
                <a:avLst/>
              </a:prstGeom>
            </p:spPr>
            <p:txBody>
              <a:bodyPr lIns="23396" tIns="23396" rIns="23396" bIns="23396" rtlCol="0" anchor="ctr"/>
              <a:lstStyle/>
              <a:p>
                <a:pPr algn="ctr">
                  <a:lnSpc>
                    <a:spcPts val="3640"/>
                  </a:lnSpc>
                </a:pPr>
                <a:endParaRPr/>
              </a:p>
            </p:txBody>
          </p:sp>
        </p:grpSp>
        <p:sp>
          <p:nvSpPr>
            <p:cNvPr id="81" name="TextBox 81"/>
            <p:cNvSpPr txBox="1"/>
            <p:nvPr/>
          </p:nvSpPr>
          <p:spPr>
            <a:xfrm>
              <a:off x="4027778" y="9269065"/>
              <a:ext cx="9144756" cy="5057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88"/>
                </a:lnSpc>
                <a:spcBef>
                  <a:spcPct val="0"/>
                </a:spcBef>
              </a:pP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Kundenbereich</a:t>
              </a:r>
              <a:r>
                <a:rPr lang="en-US" sz="2725" b="1" spc="54" dirty="0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für </a:t>
              </a:r>
              <a:r>
                <a:rPr lang="en-US" sz="2725" b="1" spc="54" dirty="0" err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Vielbucher</a:t>
              </a:r>
              <a:endParaRPr lang="en-US" sz="2725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26" action="ppaction://hlinksldjump"/>
              </a:endParaRP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13864493" y="9309716"/>
              <a:ext cx="476776" cy="4533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sz="2599" b="1" spc="129">
                  <a:solidFill>
                    <a:srgbClr val="FFFFF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16</a:t>
              </a:r>
            </a:p>
          </p:txBody>
        </p:sp>
        <p:sp>
          <p:nvSpPr>
            <p:cNvPr id="83" name="Freeform 83"/>
            <p:cNvSpPr/>
            <p:nvPr/>
          </p:nvSpPr>
          <p:spPr>
            <a:xfrm>
              <a:off x="1709964" y="9275744"/>
              <a:ext cx="667231" cy="667231"/>
            </a:xfrm>
            <a:custGeom>
              <a:avLst/>
              <a:gdLst/>
              <a:ahLst/>
              <a:cxnLst/>
              <a:rect l="l" t="t" r="r" b="b"/>
              <a:pathLst>
                <a:path w="667231" h="667231">
                  <a:moveTo>
                    <a:pt x="0" y="0"/>
                  </a:moveTo>
                  <a:lnTo>
                    <a:pt x="667231" y="0"/>
                  </a:lnTo>
                  <a:lnTo>
                    <a:pt x="667231" y="667231"/>
                  </a:lnTo>
                  <a:lnTo>
                    <a:pt x="0" y="6672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645538" cy="2926457"/>
            <a:chOff x="0" y="0"/>
            <a:chExt cx="696767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96767" cy="770754"/>
            </a:xfrm>
            <a:custGeom>
              <a:avLst/>
              <a:gdLst/>
              <a:ahLst/>
              <a:cxnLst/>
              <a:rect l="l" t="t" r="r" b="b"/>
              <a:pathLst>
                <a:path w="696767" h="770754">
                  <a:moveTo>
                    <a:pt x="0" y="0"/>
                  </a:moveTo>
                  <a:lnTo>
                    <a:pt x="696767" y="0"/>
                  </a:lnTo>
                  <a:lnTo>
                    <a:pt x="696767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96767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926457"/>
            <a:ext cx="2645538" cy="7492712"/>
            <a:chOff x="0" y="0"/>
            <a:chExt cx="696767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6767" cy="1973389"/>
            </a:xfrm>
            <a:custGeom>
              <a:avLst/>
              <a:gdLst/>
              <a:ahLst/>
              <a:cxnLst/>
              <a:rect l="l" t="t" r="r" b="b"/>
              <a:pathLst>
                <a:path w="696767" h="1973389">
                  <a:moveTo>
                    <a:pt x="0" y="0"/>
                  </a:moveTo>
                  <a:lnTo>
                    <a:pt x="696767" y="0"/>
                  </a:lnTo>
                  <a:lnTo>
                    <a:pt x="696767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96767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112061" y="952500"/>
            <a:ext cx="14147239" cy="918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Buchungsplattform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DolMa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verbindet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–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Behörden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Arztpraxen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Schulen und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Institutionen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im Landkreis Marburg-Biedenkopf –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Laien-Dolmetschenden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Als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müssen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registrieren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Buchungsplattform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Laien-Dolmetschende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  <a:spcBef>
                <a:spcPct val="0"/>
              </a:spcBef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wieder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absagen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müssen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benötigen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Kundenkonto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Für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Personen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häufig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Institution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ist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Kundenkonto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ebenfalls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sinnvoll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noch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keinen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Plattform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gebucht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wenden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 der Büro für Integration, um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Kundenkonto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  <a:spcBef>
                <a:spcPct val="0"/>
              </a:spcBef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bereits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Plattform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gebucht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folgen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Anleitung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ab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Seite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16, um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einzuloggen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3592"/>
              </a:lnSpc>
            </a:pPr>
            <a:r>
              <a:rPr lang="en-US" sz="2000" b="1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Kontakt: </a:t>
            </a:r>
            <a:r>
              <a:rPr lang="en-US" sz="2000" b="1" u="sng" spc="47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  <a:hlinkClick r:id="rId2" tooltip="mailto:dolma@marburg-biedenkopf.de"/>
              </a:rPr>
              <a:t>dolma@marburg-biedenkopf.de</a:t>
            </a:r>
          </a:p>
          <a:p>
            <a:pPr algn="ctr">
              <a:lnSpc>
                <a:spcPts val="3592"/>
              </a:lnSpc>
            </a:pPr>
            <a:r>
              <a:rPr lang="en-US" sz="2000" b="1" spc="47" dirty="0">
                <a:latin typeface="Arimo Bold"/>
                <a:ea typeface="Arimo Bold"/>
                <a:cs typeface="Arimo Bold"/>
                <a:sym typeface="Arimo Bold"/>
              </a:rPr>
              <a:t>06421 405 4181</a:t>
            </a:r>
          </a:p>
          <a:p>
            <a:pPr algn="ctr">
              <a:lnSpc>
                <a:spcPts val="3592"/>
              </a:lnSpc>
            </a:pPr>
            <a:endParaRPr lang="en-US" sz="2000" b="1" spc="47" dirty="0">
              <a:solidFill>
                <a:srgbClr val="CC2A2E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ctr">
              <a:lnSpc>
                <a:spcPts val="3592"/>
              </a:lnSpc>
            </a:pPr>
            <a:endParaRPr lang="en-US" sz="2000" b="1" spc="47" dirty="0">
              <a:solidFill>
                <a:srgbClr val="CC2A2E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592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unsere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Startseite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u="sng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  <a:hlinkClick r:id="rId3" tooltip="https://dolma-marburg-biedenkopf.de"/>
              </a:rPr>
              <a:t>https://dolma-marburg-biedenkopf.de/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gelangen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Buchungsplattform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finden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Kurzanleitung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weiter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auf 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Seite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Antworten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häufig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gestellten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Fragen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2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2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Dolmetschenden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sind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freiberuflich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tätig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Das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bedeutet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bestimmen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selber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Preise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Arbeitskonditionen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ctr">
              <a:lnSpc>
                <a:spcPts val="3592"/>
              </a:lnSpc>
              <a:spcBef>
                <a:spcPct val="0"/>
              </a:spcBef>
            </a:pPr>
            <a:endParaRPr lang="en-US" sz="2394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7485" y="5165933"/>
            <a:ext cx="2510568" cy="50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Allgemeines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1327" y="9386126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</a:t>
            </a:r>
          </a:p>
        </p:txBody>
      </p:sp>
      <p:sp>
        <p:nvSpPr>
          <p:cNvPr id="11" name="Freeform 11"/>
          <p:cNvSpPr/>
          <p:nvPr/>
        </p:nvSpPr>
        <p:spPr>
          <a:xfrm>
            <a:off x="370269" y="510728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A515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712644" y="1288495"/>
            <a:ext cx="10280012" cy="7710009"/>
          </a:xfrm>
          <a:custGeom>
            <a:avLst/>
            <a:gdLst/>
            <a:ahLst/>
            <a:cxnLst/>
            <a:rect l="l" t="t" r="r" b="b"/>
            <a:pathLst>
              <a:path w="10280012" h="7710009">
                <a:moveTo>
                  <a:pt x="0" y="0"/>
                </a:moveTo>
                <a:lnTo>
                  <a:pt x="10280012" y="0"/>
                </a:lnTo>
                <a:lnTo>
                  <a:pt x="10280012" y="7710010"/>
                </a:lnTo>
                <a:lnTo>
                  <a:pt x="0" y="7710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805631" y="1212295"/>
            <a:ext cx="4482632" cy="8490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Wählen Sie zunächst die Sprache aus, die Sie benötigen. Bei einigen Sprachen stehen verschiedene Dialekte zur Auswahl. Wenn Sie keinen speziellen Dialekt benötigen, wählen Sie </a:t>
            </a:r>
            <a:r>
              <a:rPr lang="en-US" sz="2399" spc="47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[Sprache] allgemein</a:t>
            </a: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 Einsatzort geben Sie zunächst nur die Kommune an, in der der Einsatzort liegt.</a:t>
            </a: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 können Sie ebenfalls Telefon- oder Videodolmetschen auswählen.</a:t>
            </a: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Später im Formular geben Sie den genauen Einsatzort an.</a:t>
            </a: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Sprache und Einsatzort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8125" y="575022"/>
            <a:ext cx="1905000" cy="1776412"/>
          </a:xfrm>
          <a:custGeom>
            <a:avLst/>
            <a:gdLst/>
            <a:ahLst/>
            <a:cxnLst/>
            <a:rect l="l" t="t" r="r" b="b"/>
            <a:pathLst>
              <a:path w="1905000" h="1776412">
                <a:moveTo>
                  <a:pt x="0" y="0"/>
                </a:moveTo>
                <a:lnTo>
                  <a:pt x="1905000" y="0"/>
                </a:lnTo>
                <a:lnTo>
                  <a:pt x="1905000" y="1776413"/>
                </a:lnTo>
                <a:lnTo>
                  <a:pt x="0" y="17764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64474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883022" y="1288495"/>
            <a:ext cx="10220772" cy="7588923"/>
          </a:xfrm>
          <a:custGeom>
            <a:avLst/>
            <a:gdLst/>
            <a:ahLst/>
            <a:cxnLst/>
            <a:rect l="l" t="t" r="r" b="b"/>
            <a:pathLst>
              <a:path w="10220772" h="7588923">
                <a:moveTo>
                  <a:pt x="0" y="0"/>
                </a:moveTo>
                <a:lnTo>
                  <a:pt x="10220772" y="0"/>
                </a:lnTo>
                <a:lnTo>
                  <a:pt x="10220772" y="7588924"/>
                </a:lnTo>
                <a:lnTo>
                  <a:pt x="0" y="75889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805631" y="1212295"/>
            <a:ext cx="4901166" cy="893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Nun haben Sie zwei Optionen:</a:t>
            </a:r>
          </a:p>
          <a:p>
            <a:pPr marL="518158" lvl="1" indent="-259079" algn="l">
              <a:lnSpc>
                <a:spcPts val="3599"/>
              </a:lnSpc>
              <a:buAutoNum type="arabicPeriod"/>
            </a:pPr>
            <a:r>
              <a:rPr lang="en-US" sz="2399" b="1" spc="47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Selber einen Dolmetscher auswählen</a:t>
            </a: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In der Auswahl finden Sie nur Dolmetschende, die Ihre gewünschte Sprache am gewünschten Ort anbieten.</a:t>
            </a:r>
          </a:p>
          <a:p>
            <a:pPr marL="518158" lvl="1" indent="-259079" algn="l">
              <a:lnSpc>
                <a:spcPts val="3599"/>
              </a:lnSpc>
              <a:buAutoNum type="arabicPeriod"/>
            </a:pPr>
            <a:r>
              <a:rPr lang="en-US" sz="2399" b="1" spc="47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Keinen Dolmetscher auswählen.</a:t>
            </a: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Ihnen wird dann, sofern vorhanden, ein passender Dolmetscher zufällig zugewiesen.</a:t>
            </a: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399" spc="47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 in der Liste kein Dolmetscher zur Auswahl steht, gibt es keinen Dolmetscher auf der Plattform, der Ihre Sprache + Einsatzort anbietet.</a:t>
            </a: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  <a:spcBef>
                <a:spcPct val="0"/>
              </a:spcBef>
            </a:pPr>
            <a:endParaRPr lang="en-US" sz="2399" spc="47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Dolmetscher auswählen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235267" y="430708"/>
            <a:ext cx="1905000" cy="2065041"/>
          </a:xfrm>
          <a:custGeom>
            <a:avLst/>
            <a:gdLst/>
            <a:ahLst/>
            <a:cxnLst/>
            <a:rect l="l" t="t" r="r" b="b"/>
            <a:pathLst>
              <a:path w="1905000" h="2065041">
                <a:moveTo>
                  <a:pt x="0" y="0"/>
                </a:moveTo>
                <a:lnTo>
                  <a:pt x="1905000" y="0"/>
                </a:lnTo>
                <a:lnTo>
                  <a:pt x="1905000" y="2065041"/>
                </a:lnTo>
                <a:lnTo>
                  <a:pt x="0" y="20650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D75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211747" y="5287078"/>
            <a:ext cx="7905712" cy="4800381"/>
          </a:xfrm>
          <a:custGeom>
            <a:avLst/>
            <a:gdLst/>
            <a:ahLst/>
            <a:cxnLst/>
            <a:rect l="l" t="t" r="r" b="b"/>
            <a:pathLst>
              <a:path w="7905712" h="4800381">
                <a:moveTo>
                  <a:pt x="0" y="0"/>
                </a:moveTo>
                <a:lnTo>
                  <a:pt x="7905712" y="0"/>
                </a:lnTo>
                <a:lnTo>
                  <a:pt x="7905712" y="4800381"/>
                </a:lnTo>
                <a:lnTo>
                  <a:pt x="0" y="4800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76200" cap="sq">
            <a:solidFill>
              <a:srgbClr val="CC2A2E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8578428" y="366577"/>
            <a:ext cx="9555930" cy="4584708"/>
          </a:xfrm>
          <a:custGeom>
            <a:avLst/>
            <a:gdLst/>
            <a:ahLst/>
            <a:cxnLst/>
            <a:rect l="l" t="t" r="r" b="b"/>
            <a:pathLst>
              <a:path w="9709572" h="4584708">
                <a:moveTo>
                  <a:pt x="0" y="0"/>
                </a:moveTo>
                <a:lnTo>
                  <a:pt x="9709572" y="0"/>
                </a:lnTo>
                <a:lnTo>
                  <a:pt x="9709572" y="4584708"/>
                </a:lnTo>
                <a:lnTo>
                  <a:pt x="0" y="4584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21"/>
            </a:stretch>
          </a:blipFill>
          <a:ln>
            <a:solidFill>
              <a:schemeClr val="tx1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17449801" y="2926457"/>
            <a:ext cx="457200" cy="388243"/>
            <a:chOff x="0" y="0"/>
            <a:chExt cx="163017" cy="1166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3017" cy="116603"/>
            </a:xfrm>
            <a:custGeom>
              <a:avLst/>
              <a:gdLst/>
              <a:ahLst/>
              <a:cxnLst/>
              <a:rect l="l" t="t" r="r" b="b"/>
              <a:pathLst>
                <a:path w="163017" h="116603">
                  <a:moveTo>
                    <a:pt x="0" y="0"/>
                  </a:moveTo>
                  <a:lnTo>
                    <a:pt x="163017" y="0"/>
                  </a:lnTo>
                  <a:lnTo>
                    <a:pt x="163017" y="116603"/>
                  </a:lnTo>
                  <a:lnTo>
                    <a:pt x="0" y="116603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63017" cy="173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925772" y="1048710"/>
            <a:ext cx="5414527" cy="780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2"/>
              </a:lnSpc>
            </a:pP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Um den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passenden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auszusuchen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weitere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Informationen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neben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dem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Namen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auf das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kleine</a:t>
            </a:r>
            <a:r>
              <a:rPr lang="en-US" sz="2255" spc="45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i</a:t>
            </a:r>
            <a:r>
              <a:rPr lang="en-US" sz="2255" spc="45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klicken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382"/>
              </a:lnSpc>
            </a:pP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Es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öffnet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Fenster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Angaben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</a:t>
            </a:r>
          </a:p>
          <a:p>
            <a:pPr algn="l">
              <a:lnSpc>
                <a:spcPts val="3382"/>
              </a:lnSpc>
            </a:pPr>
            <a:endParaRPr lang="en-US" sz="2255" spc="45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86862" lvl="1" indent="-243431" algn="l">
              <a:lnSpc>
                <a:spcPts val="3382"/>
              </a:lnSpc>
              <a:buFont typeface="Arial"/>
              <a:buChar char="•"/>
            </a:pP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den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Deutschkenntnissen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marL="486862" lvl="1" indent="-243431" algn="l">
              <a:lnSpc>
                <a:spcPts val="3382"/>
              </a:lnSpc>
              <a:buFont typeface="Arial"/>
              <a:buChar char="•"/>
            </a:pP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Arbeitskonditionen</a:t>
            </a:r>
            <a:endParaRPr lang="en-US" sz="2255" spc="45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marL="486862" lvl="1" indent="-243431" algn="l">
              <a:lnSpc>
                <a:spcPts val="3382"/>
              </a:lnSpc>
              <a:buFont typeface="Arial"/>
              <a:buChar char="•"/>
            </a:pP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Qualifikation</a:t>
            </a:r>
            <a:endParaRPr lang="en-US" sz="2255" spc="45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382"/>
              </a:lnSpc>
            </a:pPr>
            <a:endParaRPr lang="en-US" sz="2255" spc="45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382"/>
              </a:lnSpc>
            </a:pP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angezeigte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Preis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entspricht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dem Preis für 30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Minuten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Einsatz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Die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Kosten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den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gesamten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Einsatz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höher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sein,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Einsatz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länger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dauert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z.B.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Fahrtkosten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hinzu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kommen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Bitte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beachten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dafür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Angaben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255" spc="45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Konditionen</a:t>
            </a:r>
            <a:r>
              <a:rPr lang="en-US" sz="2255" spc="45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6325" y="9353550"/>
            <a:ext cx="222885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Dolmetscher auswählen</a:t>
            </a:r>
          </a:p>
        </p:txBody>
      </p:sp>
      <p:sp>
        <p:nvSpPr>
          <p:cNvPr id="16" name="Freeform 16"/>
          <p:cNvSpPr/>
          <p:nvPr/>
        </p:nvSpPr>
        <p:spPr>
          <a:xfrm>
            <a:off x="238125" y="526315"/>
            <a:ext cx="1905000" cy="1873827"/>
          </a:xfrm>
          <a:custGeom>
            <a:avLst/>
            <a:gdLst/>
            <a:ahLst/>
            <a:cxnLst/>
            <a:rect l="l" t="t" r="r" b="b"/>
            <a:pathLst>
              <a:path w="1905000" h="1873827">
                <a:moveTo>
                  <a:pt x="0" y="0"/>
                </a:moveTo>
                <a:lnTo>
                  <a:pt x="1905000" y="0"/>
                </a:lnTo>
                <a:lnTo>
                  <a:pt x="1905000" y="1873827"/>
                </a:lnTo>
                <a:lnTo>
                  <a:pt x="0" y="1873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D75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665005" y="6178440"/>
            <a:ext cx="8079668" cy="3599703"/>
          </a:xfrm>
          <a:custGeom>
            <a:avLst/>
            <a:gdLst/>
            <a:ahLst/>
            <a:cxnLst/>
            <a:rect l="l" t="t" r="r" b="b"/>
            <a:pathLst>
              <a:path w="8079668" h="3599703">
                <a:moveTo>
                  <a:pt x="0" y="0"/>
                </a:moveTo>
                <a:lnTo>
                  <a:pt x="8079668" y="0"/>
                </a:lnTo>
                <a:lnTo>
                  <a:pt x="8079668" y="3599703"/>
                </a:lnTo>
                <a:lnTo>
                  <a:pt x="0" y="3599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162" b="-69688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682018" y="139852"/>
            <a:ext cx="8045641" cy="5953774"/>
          </a:xfrm>
          <a:custGeom>
            <a:avLst/>
            <a:gdLst/>
            <a:ahLst/>
            <a:cxnLst/>
            <a:rect l="l" t="t" r="r" b="b"/>
            <a:pathLst>
              <a:path w="8045641" h="5953774">
                <a:moveTo>
                  <a:pt x="0" y="0"/>
                </a:moveTo>
                <a:lnTo>
                  <a:pt x="8045640" y="0"/>
                </a:lnTo>
                <a:lnTo>
                  <a:pt x="8045640" y="5953774"/>
                </a:lnTo>
                <a:lnTo>
                  <a:pt x="0" y="5953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559083" y="1354733"/>
            <a:ext cx="1322459" cy="584271"/>
            <a:chOff x="0" y="0"/>
            <a:chExt cx="348302" cy="1538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8302" cy="153882"/>
            </a:xfrm>
            <a:custGeom>
              <a:avLst/>
              <a:gdLst/>
              <a:ahLst/>
              <a:cxnLst/>
              <a:rect l="l" t="t" r="r" b="b"/>
              <a:pathLst>
                <a:path w="348302" h="153882">
                  <a:moveTo>
                    <a:pt x="0" y="0"/>
                  </a:moveTo>
                  <a:lnTo>
                    <a:pt x="348302" y="0"/>
                  </a:lnTo>
                  <a:lnTo>
                    <a:pt x="348302" y="153882"/>
                  </a:lnTo>
                  <a:lnTo>
                    <a:pt x="0" y="153882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48302" cy="2110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914672" y="4152900"/>
            <a:ext cx="727700" cy="518187"/>
            <a:chOff x="0" y="0"/>
            <a:chExt cx="191658" cy="13647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1658" cy="136477"/>
            </a:xfrm>
            <a:custGeom>
              <a:avLst/>
              <a:gdLst/>
              <a:ahLst/>
              <a:cxnLst/>
              <a:rect l="l" t="t" r="r" b="b"/>
              <a:pathLst>
                <a:path w="191658" h="136477">
                  <a:moveTo>
                    <a:pt x="0" y="0"/>
                  </a:moveTo>
                  <a:lnTo>
                    <a:pt x="191658" y="0"/>
                  </a:lnTo>
                  <a:lnTo>
                    <a:pt x="191658" y="136477"/>
                  </a:lnTo>
                  <a:lnTo>
                    <a:pt x="0" y="136477"/>
                  </a:lnTo>
                  <a:close/>
                </a:path>
              </a:pathLst>
            </a:custGeom>
            <a:ln w="762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91658" cy="1936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4328160"/>
            <a:ext cx="2381250" cy="153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Datum, Uhrzeit und Dauer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52120" y="630637"/>
            <a:ext cx="6542019" cy="8714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Nachdem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auf</a:t>
            </a:r>
            <a:r>
              <a:rPr lang="en-US" sz="2000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weiter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geklickt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Datum und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Uhrzeit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b="1" spc="47" dirty="0" err="1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ungefähre</a:t>
            </a:r>
            <a:r>
              <a:rPr lang="en-US" sz="2000" b="1" spc="47" dirty="0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 Dauer</a:t>
            </a:r>
            <a:r>
              <a:rPr lang="en-US" sz="2000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Ihres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Termins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aus.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Hier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Preis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steigender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Dauer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verändert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danach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das </a:t>
            </a:r>
            <a:r>
              <a:rPr lang="en-US" sz="2000" b="1" spc="47" dirty="0">
                <a:solidFill>
                  <a:srgbClr val="0070C0"/>
                </a:solidFill>
                <a:latin typeface="Arimo Bold"/>
                <a:ea typeface="Arimo Bold"/>
                <a:cs typeface="Arimo Bold"/>
                <a:sym typeface="Arimo Bold"/>
              </a:rPr>
              <a:t>Datum</a:t>
            </a:r>
            <a:r>
              <a:rPr lang="en-US" sz="2000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aus.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Es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öffnet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Anzeige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aller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7" dirty="0" err="1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verfügbaren</a:t>
            </a:r>
            <a:r>
              <a:rPr lang="en-US" sz="2000" b="1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47" dirty="0" err="1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Zeiten</a:t>
            </a:r>
            <a:r>
              <a:rPr lang="en-US" sz="2000" b="1" spc="47" dirty="0">
                <a:solidFill>
                  <a:srgbClr val="0070C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diesem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Datum.</a:t>
            </a:r>
          </a:p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Terminbeginn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ist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jeder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Viertelstunde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möglich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Sollte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Uhrzeit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beginnen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(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z.B.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10:20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Uhr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statt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10:15)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tragen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das bitte im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nächsten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Schritt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sonstige</a:t>
            </a:r>
            <a:r>
              <a:rPr lang="en-US" sz="2000" spc="47" dirty="0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2C92D5"/>
                </a:solidFill>
                <a:latin typeface="Arimo"/>
                <a:ea typeface="Arimo"/>
                <a:cs typeface="Arimo"/>
                <a:sym typeface="Arimo"/>
              </a:rPr>
              <a:t>Bemerkungen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gewünschtes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Datum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 Das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bedeutet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gewählte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steht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diesem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Tag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Verfügung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zurück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auswählen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9" name="Freeform 19"/>
          <p:cNvSpPr/>
          <p:nvPr/>
        </p:nvSpPr>
        <p:spPr>
          <a:xfrm>
            <a:off x="238125" y="526315"/>
            <a:ext cx="1905000" cy="1873827"/>
          </a:xfrm>
          <a:custGeom>
            <a:avLst/>
            <a:gdLst/>
            <a:ahLst/>
            <a:cxnLst/>
            <a:rect l="l" t="t" r="r" b="b"/>
            <a:pathLst>
              <a:path w="1905000" h="1873827">
                <a:moveTo>
                  <a:pt x="0" y="0"/>
                </a:moveTo>
                <a:lnTo>
                  <a:pt x="1905000" y="0"/>
                </a:lnTo>
                <a:lnTo>
                  <a:pt x="1905000" y="1873827"/>
                </a:lnTo>
                <a:lnTo>
                  <a:pt x="0" y="1873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4D526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257800" y="2926457"/>
            <a:ext cx="9617145" cy="6875403"/>
          </a:xfrm>
          <a:custGeom>
            <a:avLst/>
            <a:gdLst/>
            <a:ahLst/>
            <a:cxnLst/>
            <a:rect l="l" t="t" r="r" b="b"/>
            <a:pathLst>
              <a:path w="10260404" h="7538256">
                <a:moveTo>
                  <a:pt x="0" y="0"/>
                </a:moveTo>
                <a:lnTo>
                  <a:pt x="10260404" y="0"/>
                </a:lnTo>
                <a:lnTo>
                  <a:pt x="10260404" y="7538256"/>
                </a:lnTo>
                <a:lnTo>
                  <a:pt x="0" y="753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4328160"/>
            <a:ext cx="2381250" cy="1535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weitere Angaben zum Termin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91000" y="952500"/>
            <a:ext cx="12269324" cy="1327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nächsten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Schritt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machen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weitere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Angaben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(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z.B.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Einsatzort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Ansprechperson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Rechnungsadresse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...).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*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gekennzeichneten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Felder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sind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Pflichtfelder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Ganz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stimmen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Datenschutzerklärung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und den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Nutzungsbedingungen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333375" y="391666"/>
            <a:ext cx="1714500" cy="2143125"/>
          </a:xfrm>
          <a:custGeom>
            <a:avLst/>
            <a:gdLst/>
            <a:ahLst/>
            <a:cxnLst/>
            <a:rect l="l" t="t" r="r" b="b"/>
            <a:pathLst>
              <a:path w="1714500" h="2143125">
                <a:moveTo>
                  <a:pt x="0" y="0"/>
                </a:moveTo>
                <a:lnTo>
                  <a:pt x="1714500" y="0"/>
                </a:lnTo>
                <a:lnTo>
                  <a:pt x="1714500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381250" cy="2926457"/>
            <a:chOff x="0" y="0"/>
            <a:chExt cx="62716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7161" cy="770754"/>
            </a:xfrm>
            <a:custGeom>
              <a:avLst/>
              <a:gdLst/>
              <a:ahLst/>
              <a:cxnLst/>
              <a:rect l="l" t="t" r="r" b="b"/>
              <a:pathLst>
                <a:path w="627161" h="770754">
                  <a:moveTo>
                    <a:pt x="0" y="0"/>
                  </a:moveTo>
                  <a:lnTo>
                    <a:pt x="627161" y="0"/>
                  </a:lnTo>
                  <a:lnTo>
                    <a:pt x="627161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74858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2716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381250" cy="7492712"/>
            <a:chOff x="0" y="0"/>
            <a:chExt cx="62716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7161" cy="1973389"/>
            </a:xfrm>
            <a:custGeom>
              <a:avLst/>
              <a:gdLst/>
              <a:ahLst/>
              <a:cxnLst/>
              <a:rect l="l" t="t" r="r" b="b"/>
              <a:pathLst>
                <a:path w="627161" h="1973389">
                  <a:moveTo>
                    <a:pt x="0" y="0"/>
                  </a:moveTo>
                  <a:lnTo>
                    <a:pt x="627161" y="0"/>
                  </a:lnTo>
                  <a:lnTo>
                    <a:pt x="627161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2716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10303" y="4322949"/>
            <a:ext cx="7109552" cy="5202617"/>
          </a:xfrm>
          <a:custGeom>
            <a:avLst/>
            <a:gdLst/>
            <a:ahLst/>
            <a:cxnLst/>
            <a:rect l="l" t="t" r="r" b="b"/>
            <a:pathLst>
              <a:path w="7109552" h="5202617">
                <a:moveTo>
                  <a:pt x="0" y="0"/>
                </a:moveTo>
                <a:lnTo>
                  <a:pt x="7109552" y="0"/>
                </a:lnTo>
                <a:lnTo>
                  <a:pt x="7109552" y="5202617"/>
                </a:lnTo>
                <a:lnTo>
                  <a:pt x="0" y="52026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726473" y="4322949"/>
            <a:ext cx="7071821" cy="5202617"/>
          </a:xfrm>
          <a:custGeom>
            <a:avLst/>
            <a:gdLst/>
            <a:ahLst/>
            <a:cxnLst/>
            <a:rect l="l" t="t" r="r" b="b"/>
            <a:pathLst>
              <a:path w="7071821" h="5202617">
                <a:moveTo>
                  <a:pt x="0" y="0"/>
                </a:moveTo>
                <a:lnTo>
                  <a:pt x="7071821" y="0"/>
                </a:lnTo>
                <a:lnTo>
                  <a:pt x="7071821" y="5202617"/>
                </a:lnTo>
                <a:lnTo>
                  <a:pt x="0" y="5202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76325" y="9353550"/>
            <a:ext cx="222885" cy="42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Anfrage absenden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33275" y="419100"/>
            <a:ext cx="14965019" cy="3186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Im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nächsten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Schritt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Zusammenfassung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voraussichtlichen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Kosten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Bitte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beachten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Sie,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weitere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Kosten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(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Beispiel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durch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längere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Einsatzdauer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Fahrtkostenpauschale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)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entstehen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Angaben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dazu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finden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in den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Informationen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(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siehe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Seite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5).</a:t>
            </a:r>
            <a:endParaRPr lang="en-US" sz="2000" spc="47" dirty="0">
              <a:solidFill>
                <a:schemeClr val="bg2">
                  <a:lumMod val="10000"/>
                </a:schemeClr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endParaRPr lang="en-US" sz="2000" spc="47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599"/>
              </a:lnSpc>
            </a:pP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Nachdem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abgesendet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sehen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Kurz-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Zusammenfassung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ausgewählte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wird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automatisch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informiert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599"/>
              </a:lnSpc>
            </a:pP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Zusammenfassung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Ihrer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allen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Details </a:t>
            </a:r>
            <a:r>
              <a:rPr lang="en-US" sz="2000" spc="47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automatisch</a:t>
            </a:r>
            <a:r>
              <a:rPr lang="en-US" sz="2000" spc="47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per E-Mail.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35267" y="510728"/>
            <a:ext cx="1905000" cy="1905000"/>
          </a:xfrm>
          <a:custGeom>
            <a:avLst/>
            <a:gdLst/>
            <a:ahLst/>
            <a:cxnLst/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964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48284" y="485046"/>
            <a:ext cx="8560017" cy="8468454"/>
          </a:xfrm>
          <a:custGeom>
            <a:avLst/>
            <a:gdLst/>
            <a:ahLst/>
            <a:cxnLst/>
            <a:rect l="l" t="t" r="r" b="b"/>
            <a:pathLst>
              <a:path w="8560017" h="9522854">
                <a:moveTo>
                  <a:pt x="0" y="0"/>
                </a:moveTo>
                <a:lnTo>
                  <a:pt x="8560017" y="0"/>
                </a:lnTo>
                <a:lnTo>
                  <a:pt x="8560017" y="9522854"/>
                </a:lnTo>
                <a:lnTo>
                  <a:pt x="0" y="95228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1" b="-12598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2984337" y="1144011"/>
            <a:ext cx="5918937" cy="207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2"/>
              </a:lnSpc>
            </a:pP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 </a:t>
            </a: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Es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gibt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neue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offene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Terminanfrage</a:t>
            </a: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⟶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Beide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allen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Details.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4629150"/>
            <a:ext cx="23812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500" b="1" spc="5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Informationen per E-Mail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964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368558" y="198022"/>
            <a:ext cx="7215206" cy="9492739"/>
          </a:xfrm>
          <a:custGeom>
            <a:avLst/>
            <a:gdLst/>
            <a:ahLst/>
            <a:cxnLst/>
            <a:rect l="l" t="t" r="r" b="b"/>
            <a:pathLst>
              <a:path w="7215206" h="9890956">
                <a:moveTo>
                  <a:pt x="0" y="0"/>
                </a:moveTo>
                <a:lnTo>
                  <a:pt x="7215206" y="0"/>
                </a:lnTo>
                <a:lnTo>
                  <a:pt x="7215206" y="9890956"/>
                </a:lnTo>
                <a:lnTo>
                  <a:pt x="0" y="9890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195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grpSp>
        <p:nvGrpSpPr>
          <p:cNvPr id="10" name="Group 10"/>
          <p:cNvGrpSpPr/>
          <p:nvPr/>
        </p:nvGrpSpPr>
        <p:grpSpPr>
          <a:xfrm>
            <a:off x="10368559" y="6368195"/>
            <a:ext cx="3728442" cy="908906"/>
            <a:chOff x="0" y="0"/>
            <a:chExt cx="1951279" cy="5311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51279" cy="531155"/>
            </a:xfrm>
            <a:custGeom>
              <a:avLst/>
              <a:gdLst/>
              <a:ahLst/>
              <a:cxnLst/>
              <a:rect l="l" t="t" r="r" b="b"/>
              <a:pathLst>
                <a:path w="1951279" h="531155">
                  <a:moveTo>
                    <a:pt x="0" y="0"/>
                  </a:moveTo>
                  <a:lnTo>
                    <a:pt x="1951279" y="0"/>
                  </a:lnTo>
                  <a:lnTo>
                    <a:pt x="1951279" y="531155"/>
                  </a:lnTo>
                  <a:lnTo>
                    <a:pt x="0" y="531155"/>
                  </a:lnTo>
                  <a:close/>
                </a:path>
              </a:pathLst>
            </a:custGeom>
            <a:ln w="381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1951279" cy="588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994500" y="686196"/>
            <a:ext cx="6530500" cy="369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2"/>
              </a:lnSpc>
            </a:pPr>
            <a:endParaRPr dirty="0"/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hat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angenommen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⟶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Beide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Bestätigung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Auftraggeber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erhält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zusätzlich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Kontaktdaten des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Dolmetschers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4157" y="9267825"/>
            <a:ext cx="453638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4629150"/>
            <a:ext cx="23812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500" b="1" spc="5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Informationen per E-Mail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964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44000" y="607602"/>
            <a:ext cx="8509366" cy="8999214"/>
          </a:xfrm>
          <a:custGeom>
            <a:avLst/>
            <a:gdLst/>
            <a:ahLst/>
            <a:cxnLst/>
            <a:rect l="l" t="t" r="r" b="b"/>
            <a:pathLst>
              <a:path w="8509366" h="8999214">
                <a:moveTo>
                  <a:pt x="0" y="0"/>
                </a:moveTo>
                <a:lnTo>
                  <a:pt x="8509366" y="0"/>
                </a:lnTo>
                <a:lnTo>
                  <a:pt x="8509366" y="8999215"/>
                </a:lnTo>
                <a:lnTo>
                  <a:pt x="0" y="8999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2690162" y="686196"/>
            <a:ext cx="6223276" cy="530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2"/>
              </a:lnSpc>
            </a:pPr>
            <a:endParaRPr dirty="0"/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abgelehnt</a:t>
            </a: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hat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Anfrage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abgelehnt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⟶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Beide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Information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Ablehnung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Wichtig</a:t>
            </a: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Der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Auftrag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wird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automatisch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an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anderen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weitergeleitet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sondern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muss neu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gestellt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4629150"/>
            <a:ext cx="23812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500" b="1" spc="5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Informationen per E-Mail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964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743346"/>
            <a:ext cx="1828800" cy="1439764"/>
          </a:xfrm>
          <a:custGeom>
            <a:avLst/>
            <a:gdLst/>
            <a:ahLst/>
            <a:cxnLst/>
            <a:rect l="l" t="t" r="r" b="b"/>
            <a:pathLst>
              <a:path w="1828800" h="1439764">
                <a:moveTo>
                  <a:pt x="0" y="0"/>
                </a:moveTo>
                <a:lnTo>
                  <a:pt x="1828800" y="0"/>
                </a:lnTo>
                <a:lnTo>
                  <a:pt x="1828800" y="1439765"/>
                </a:lnTo>
                <a:lnTo>
                  <a:pt x="0" y="14397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23037" y="465710"/>
            <a:ext cx="7875866" cy="9586212"/>
          </a:xfrm>
          <a:custGeom>
            <a:avLst/>
            <a:gdLst/>
            <a:ahLst/>
            <a:cxnLst/>
            <a:rect l="l" t="t" r="r" b="b"/>
            <a:pathLst>
              <a:path w="7875866" h="9586212">
                <a:moveTo>
                  <a:pt x="0" y="0"/>
                </a:moveTo>
                <a:lnTo>
                  <a:pt x="7875866" y="0"/>
                </a:lnTo>
                <a:lnTo>
                  <a:pt x="7875866" y="9586212"/>
                </a:lnTo>
                <a:lnTo>
                  <a:pt x="0" y="95862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TextBox 10"/>
          <p:cNvSpPr txBox="1"/>
          <p:nvPr/>
        </p:nvSpPr>
        <p:spPr>
          <a:xfrm>
            <a:off x="2994500" y="686196"/>
            <a:ext cx="6241416" cy="5848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2"/>
              </a:lnSpc>
            </a:pPr>
            <a:endParaRPr dirty="0"/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r>
              <a:rPr lang="en-US" sz="2000" b="1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: 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haben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bereits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angefragten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vereinbarten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abgesagt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⟶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Beide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Information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192"/>
              </a:lnSpc>
              <a:spcBef>
                <a:spcPct val="0"/>
              </a:spcBef>
            </a:pPr>
            <a:endParaRPr lang="en-US" sz="2000" spc="96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192"/>
              </a:lnSpc>
              <a:spcBef>
                <a:spcPct val="0"/>
              </a:spcBef>
            </a:pP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Sollte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absagen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persönlich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vom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kontaktiert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 Eine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Absage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über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die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Plattform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ist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96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möglich</a:t>
            </a: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9097" y="9267825"/>
            <a:ext cx="518698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4629150"/>
            <a:ext cx="23812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500" b="1" spc="5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Informationen per E-Mail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9645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79866" y="689831"/>
            <a:ext cx="1443308" cy="1443308"/>
          </a:xfrm>
          <a:custGeom>
            <a:avLst/>
            <a:gdLst/>
            <a:ahLst/>
            <a:cxnLst/>
            <a:rect l="l" t="t" r="r" b="b"/>
            <a:pathLst>
              <a:path w="1443308" h="1443308">
                <a:moveTo>
                  <a:pt x="0" y="0"/>
                </a:moveTo>
                <a:lnTo>
                  <a:pt x="1443308" y="0"/>
                </a:lnTo>
                <a:lnTo>
                  <a:pt x="1443308" y="1443308"/>
                </a:lnTo>
                <a:lnTo>
                  <a:pt x="0" y="1443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882907" y="734615"/>
            <a:ext cx="5880093" cy="529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Wenn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Termin</a:t>
            </a:r>
            <a:r>
              <a:rPr lang="en-US" sz="2000" b="1" spc="50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absagen</a:t>
            </a:r>
            <a:r>
              <a:rPr lang="en-US" sz="2000" b="1" spc="50" dirty="0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 Bold"/>
                <a:ea typeface="Arimo Bold"/>
                <a:cs typeface="Arimo Bold"/>
                <a:sym typeface="Arimo Bold"/>
              </a:rPr>
              <a:t>müssen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loggen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Ihrem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Kundenkonto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(für die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Einrichtung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siehe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Seite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16). 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Dort </a:t>
            </a:r>
            <a:r>
              <a:rPr lang="en-US" sz="2000" spc="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können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einen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absagen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oder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verschieben</a:t>
            </a:r>
            <a:r>
              <a:rPr lang="en-US" sz="2000" spc="50" dirty="0">
                <a:solidFill>
                  <a:schemeClr val="tx1">
                    <a:lumMod val="85000"/>
                    <a:lumOff val="15000"/>
                  </a:schemeClr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endParaRPr lang="en-US" sz="2000" spc="50" dirty="0">
              <a:solidFill>
                <a:schemeClr val="tx1">
                  <a:lumMod val="85000"/>
                  <a:lumOff val="15000"/>
                </a:schemeClr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Bitte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beachten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Sie,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Terminabsage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von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Ihnen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zurückgenommen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endParaRPr lang="en-US" sz="2000" spc="50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Beachten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außerdem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dass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Dolmetschende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ihren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Arbeitskonditionen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festlegen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bis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wann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kostenlos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storniert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kann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Termin absagen</a:t>
            </a: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BAE8D25E-5A49-41CE-BFE9-273CA0510EF9}"/>
              </a:ext>
            </a:extLst>
          </p:cNvPr>
          <p:cNvSpPr/>
          <p:nvPr/>
        </p:nvSpPr>
        <p:spPr>
          <a:xfrm>
            <a:off x="9525002" y="2577297"/>
            <a:ext cx="8082281" cy="2337604"/>
          </a:xfrm>
          <a:custGeom>
            <a:avLst/>
            <a:gdLst/>
            <a:ahLst/>
            <a:cxnLst/>
            <a:rect l="l" t="t" r="r" b="b"/>
            <a:pathLst>
              <a:path w="8615683" h="2300880">
                <a:moveTo>
                  <a:pt x="0" y="0"/>
                </a:moveTo>
                <a:lnTo>
                  <a:pt x="8615683" y="0"/>
                </a:lnTo>
                <a:lnTo>
                  <a:pt x="8615683" y="2300880"/>
                </a:lnTo>
                <a:lnTo>
                  <a:pt x="0" y="2300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9073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>
            <a:extLst>
              <a:ext uri="{FF2B5EF4-FFF2-40B4-BE49-F238E27FC236}">
                <a16:creationId xmlns:a16="http://schemas.microsoft.com/office/drawing/2014/main" id="{C4A8A8F8-45A4-4645-B23F-B37BFABC2474}"/>
              </a:ext>
            </a:extLst>
          </p:cNvPr>
          <p:cNvSpPr/>
          <p:nvPr/>
        </p:nvSpPr>
        <p:spPr>
          <a:xfrm>
            <a:off x="10820400" y="7200900"/>
            <a:ext cx="1219200" cy="228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596459"/>
            </a:solidFill>
          </p:spPr>
          <p:txBody>
            <a:bodyPr/>
            <a:lstStyle/>
            <a:p>
              <a:pPr algn="ctr"/>
              <a:r>
                <a:rPr lang="de-DE" sz="16600" b="1" dirty="0">
                  <a:solidFill>
                    <a:schemeClr val="bg1"/>
                  </a:solidFill>
                </a:rPr>
                <a:t>?</a:t>
              </a:r>
              <a:endParaRPr lang="de-DE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882907" y="734615"/>
            <a:ext cx="6261093" cy="6271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Sollten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Dolmetschende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pünktlich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erscheinen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nehmen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bitte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selbstständig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Kontakt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auf.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endParaRPr lang="en-US" sz="2000" spc="50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 der E-Mail 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“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bestätigt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”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finden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Tel.-Nr. der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Dolmetschenden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endParaRPr lang="en-US" sz="2000" spc="50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96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⟶ 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In der E-Mail 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“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Termin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b="1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bestätigt</a:t>
            </a:r>
            <a:r>
              <a:rPr lang="en-US" sz="2000" b="1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”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ist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keine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Tel.-Nr.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angegeben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?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endParaRPr lang="en-US" sz="2000" spc="50" dirty="0">
              <a:solidFill>
                <a:srgbClr val="191919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Rufen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Sie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uns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gerne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unter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06421 405 4181 an. </a:t>
            </a:r>
          </a:p>
          <a:p>
            <a:pPr algn="l">
              <a:lnSpc>
                <a:spcPts val="3762"/>
              </a:lnSpc>
              <a:spcBef>
                <a:spcPct val="0"/>
              </a:spcBef>
            </a:pP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Wir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stellen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diesem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Fall den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Kontakt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zum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50" dirty="0" err="1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Dolmetschenden</a:t>
            </a:r>
            <a:r>
              <a:rPr lang="en-US" sz="2000" spc="50" dirty="0">
                <a:solidFill>
                  <a:srgbClr val="191919"/>
                </a:solidFill>
                <a:latin typeface="Arimo"/>
                <a:ea typeface="Arimo"/>
                <a:cs typeface="Arimo"/>
                <a:sym typeface="Arimo"/>
              </a:rPr>
              <a:t> für Sie her.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4585335"/>
            <a:ext cx="2381250" cy="998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Dolmetscher</a:t>
            </a:r>
            <a:r>
              <a:rPr lang="en-US" sz="2700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2700" b="1" spc="54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verspätet</a:t>
            </a:r>
            <a:r>
              <a:rPr lang="en-US" sz="2700" b="1" spc="54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?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14D0C64A-988F-1DA1-5E23-522C2B203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90500"/>
            <a:ext cx="7555712" cy="9906000"/>
          </a:xfrm>
          <a:prstGeom prst="rect">
            <a:avLst/>
          </a:prstGeom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A8098C06-3E2A-1707-F9CC-7941F4377CF8}"/>
              </a:ext>
            </a:extLst>
          </p:cNvPr>
          <p:cNvSpPr/>
          <p:nvPr/>
        </p:nvSpPr>
        <p:spPr>
          <a:xfrm>
            <a:off x="10591800" y="7200900"/>
            <a:ext cx="1143000" cy="22860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214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9A9B8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87120" y="243972"/>
            <a:ext cx="1828800" cy="2126512"/>
          </a:xfrm>
          <a:custGeom>
            <a:avLst/>
            <a:gdLst/>
            <a:ahLst/>
            <a:cxnLst/>
            <a:rect l="l" t="t" r="r" b="b"/>
            <a:pathLst>
              <a:path w="1828800" h="2126512">
                <a:moveTo>
                  <a:pt x="0" y="0"/>
                </a:moveTo>
                <a:lnTo>
                  <a:pt x="1828800" y="0"/>
                </a:lnTo>
                <a:lnTo>
                  <a:pt x="1828800" y="2126512"/>
                </a:lnTo>
                <a:lnTo>
                  <a:pt x="0" y="21265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21872" y="942975"/>
            <a:ext cx="13562513" cy="2860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0"/>
              </a:lnSpc>
            </a:pP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Nach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dem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Einsatz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Sie in der Regel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eine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Rechnung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vom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Dolmetscher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erhalten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630"/>
              </a:lnSpc>
            </a:pP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Die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Dolmetschenden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sind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freiberuflich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tätig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Sie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rechnen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ihre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Einsätze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selbstständig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mit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den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Auftraggebern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bzw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Kostenträgern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ab. Die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Rechnungen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werden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sich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daher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in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Struktur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, Preis,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Besteuerung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etc.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unterscheiden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4630"/>
              </a:lnSpc>
              <a:spcBef>
                <a:spcPct val="0"/>
              </a:spcBef>
            </a:pP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Eine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Überprüfung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der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Rechnungen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durch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den Landkreis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findet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nicht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spc="165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statt</a:t>
            </a:r>
            <a:r>
              <a:rPr lang="en-US" sz="2000" spc="165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1" y="9267825"/>
            <a:ext cx="493394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842510"/>
            <a:ext cx="2381250" cy="50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Abrechnung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D75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598257" y="544352"/>
            <a:ext cx="7517669" cy="6018593"/>
          </a:xfrm>
          <a:custGeom>
            <a:avLst/>
            <a:gdLst/>
            <a:ahLst/>
            <a:cxnLst/>
            <a:rect l="l" t="t" r="r" b="b"/>
            <a:pathLst>
              <a:path w="7517669" h="6018593">
                <a:moveTo>
                  <a:pt x="0" y="0"/>
                </a:moveTo>
                <a:lnTo>
                  <a:pt x="7517669" y="0"/>
                </a:lnTo>
                <a:lnTo>
                  <a:pt x="7517669" y="6018593"/>
                </a:lnTo>
                <a:lnTo>
                  <a:pt x="0" y="60185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04"/>
            </a:stretch>
          </a:blipFill>
          <a:ln>
            <a:solidFill>
              <a:schemeClr val="tx1"/>
            </a:solidFill>
          </a:ln>
        </p:spPr>
      </p:sp>
      <p:sp>
        <p:nvSpPr>
          <p:cNvPr id="9" name="Freeform 9"/>
          <p:cNvSpPr/>
          <p:nvPr/>
        </p:nvSpPr>
        <p:spPr>
          <a:xfrm>
            <a:off x="11638553" y="6711144"/>
            <a:ext cx="4473078" cy="3004991"/>
          </a:xfrm>
          <a:custGeom>
            <a:avLst/>
            <a:gdLst/>
            <a:ahLst/>
            <a:cxnLst/>
            <a:rect l="l" t="t" r="r" b="b"/>
            <a:pathLst>
              <a:path w="4473078" h="3004991">
                <a:moveTo>
                  <a:pt x="0" y="0"/>
                </a:moveTo>
                <a:lnTo>
                  <a:pt x="4473078" y="0"/>
                </a:lnTo>
                <a:lnTo>
                  <a:pt x="4473078" y="3004991"/>
                </a:lnTo>
                <a:lnTo>
                  <a:pt x="0" y="30049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6008382" y="6035228"/>
            <a:ext cx="1001419" cy="465393"/>
            <a:chOff x="0" y="0"/>
            <a:chExt cx="263748" cy="1225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3748" cy="122573"/>
            </a:xfrm>
            <a:custGeom>
              <a:avLst/>
              <a:gdLst/>
              <a:ahLst/>
              <a:cxnLst/>
              <a:rect l="l" t="t" r="r" b="b"/>
              <a:pathLst>
                <a:path w="263748" h="122573">
                  <a:moveTo>
                    <a:pt x="0" y="0"/>
                  </a:moveTo>
                  <a:lnTo>
                    <a:pt x="263748" y="0"/>
                  </a:lnTo>
                  <a:lnTo>
                    <a:pt x="263748" y="122573"/>
                  </a:lnTo>
                  <a:lnTo>
                    <a:pt x="0" y="122573"/>
                  </a:lnTo>
                  <a:close/>
                </a:path>
              </a:pathLst>
            </a:custGeom>
            <a:ln w="381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63748" cy="179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47378" y="509086"/>
            <a:ext cx="1908285" cy="1908285"/>
          </a:xfrm>
          <a:custGeom>
            <a:avLst/>
            <a:gdLst/>
            <a:ahLst/>
            <a:cxnLst/>
            <a:rect l="l" t="t" r="r" b="b"/>
            <a:pathLst>
              <a:path w="1908285" h="1908285">
                <a:moveTo>
                  <a:pt x="0" y="0"/>
                </a:moveTo>
                <a:lnTo>
                  <a:pt x="1908285" y="0"/>
                </a:lnTo>
                <a:lnTo>
                  <a:pt x="1908285" y="1908285"/>
                </a:lnTo>
                <a:lnTo>
                  <a:pt x="0" y="1908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38200" y="9267825"/>
            <a:ext cx="5695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4391025"/>
            <a:ext cx="2381250" cy="92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500" b="1" spc="50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Registrierung</a:t>
            </a:r>
            <a:r>
              <a:rPr lang="en-US" sz="2500" b="1" spc="50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als Kunde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61392" y="539264"/>
            <a:ext cx="5751773" cy="9176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Wenn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häufig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Dolmetschende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für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Ihre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Institution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buchen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kann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es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sinnvoll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sein,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Kundenkonto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anzulegen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Außerdem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brauchen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Kundenkonto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um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wieder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abzusagen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Wenn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noch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nie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über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Plattform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gebucht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haben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melden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beim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Büro für Integration.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Wir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legen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als Kunde im System an.</a:t>
            </a:r>
          </a:p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Wenn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bereits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gebucht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haben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melden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beim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ersten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mal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wie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folgt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an:</a:t>
            </a:r>
          </a:p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Klicken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auf der DolMa Website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unten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rechts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auf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Kundenbereich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640"/>
              </a:lnSpc>
            </a:pPr>
            <a:endParaRPr lang="en-US" sz="20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Klicken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auf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Passwort</a:t>
            </a:r>
            <a:r>
              <a:rPr lang="en-US" sz="2000" spc="130" dirty="0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zurücksetzen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und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geben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Ihre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E-Mail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Adresse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erhalten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E-Mail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mit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einem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Link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und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werden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aufgefordert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Passwort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festzulegen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8D757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9023666" y="6957420"/>
            <a:ext cx="8615683" cy="2300880"/>
          </a:xfrm>
          <a:custGeom>
            <a:avLst/>
            <a:gdLst/>
            <a:ahLst/>
            <a:cxnLst/>
            <a:rect l="l" t="t" r="r" b="b"/>
            <a:pathLst>
              <a:path w="8615683" h="2300880">
                <a:moveTo>
                  <a:pt x="0" y="0"/>
                </a:moveTo>
                <a:lnTo>
                  <a:pt x="8615683" y="0"/>
                </a:lnTo>
                <a:lnTo>
                  <a:pt x="8615683" y="2300880"/>
                </a:lnTo>
                <a:lnTo>
                  <a:pt x="0" y="23008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9073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6258169" y="7855836"/>
            <a:ext cx="360031" cy="344900"/>
            <a:chOff x="0" y="0"/>
            <a:chExt cx="94823" cy="908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4823" cy="90838"/>
            </a:xfrm>
            <a:custGeom>
              <a:avLst/>
              <a:gdLst/>
              <a:ahLst/>
              <a:cxnLst/>
              <a:rect l="l" t="t" r="r" b="b"/>
              <a:pathLst>
                <a:path w="94823" h="90838">
                  <a:moveTo>
                    <a:pt x="0" y="0"/>
                  </a:moveTo>
                  <a:lnTo>
                    <a:pt x="94823" y="0"/>
                  </a:lnTo>
                  <a:lnTo>
                    <a:pt x="94823" y="90838"/>
                  </a:lnTo>
                  <a:lnTo>
                    <a:pt x="0" y="90838"/>
                  </a:lnTo>
                  <a:close/>
                </a:path>
              </a:pathLst>
            </a:custGeom>
            <a:ln w="38100" cap="sq">
              <a:solidFill>
                <a:srgbClr val="CC2A2E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94823" cy="1479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674321" y="427643"/>
            <a:ext cx="7314372" cy="6389916"/>
          </a:xfrm>
          <a:custGeom>
            <a:avLst/>
            <a:gdLst/>
            <a:ahLst/>
            <a:cxnLst/>
            <a:rect l="l" t="t" r="r" b="b"/>
            <a:pathLst>
              <a:path w="7314372" h="6389916">
                <a:moveTo>
                  <a:pt x="0" y="0"/>
                </a:moveTo>
                <a:lnTo>
                  <a:pt x="7314372" y="0"/>
                </a:lnTo>
                <a:lnTo>
                  <a:pt x="7314372" y="6389916"/>
                </a:lnTo>
                <a:lnTo>
                  <a:pt x="0" y="63899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17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4391025"/>
            <a:ext cx="2381250" cy="92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2500" b="1" spc="50" dirty="0" err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Registrierung</a:t>
            </a:r>
            <a:r>
              <a:rPr lang="en-US" sz="2500" b="1" spc="50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als Kunde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56026" y="1014918"/>
            <a:ext cx="5372098" cy="548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Wenn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im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Kundenbereich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einloggen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sehen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Übersicht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über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ihre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 Sie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können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die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nach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verschiedenen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Kriterien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ileron"/>
                <a:ea typeface="Aileron"/>
                <a:cs typeface="Aileron"/>
                <a:sym typeface="Aileron"/>
              </a:rPr>
              <a:t>Filtern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640"/>
              </a:lnSpc>
            </a:pPr>
            <a:endParaRPr lang="en-US" sz="20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640"/>
              </a:lnSpc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Über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die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drei</a:t>
            </a:r>
            <a:r>
              <a:rPr lang="en-US" sz="2000" spc="130" dirty="0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Punkte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neben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einem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können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den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Termin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verschieben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oder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absagen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  <a:p>
            <a:pPr algn="l">
              <a:lnSpc>
                <a:spcPts val="3640"/>
              </a:lnSpc>
            </a:pPr>
            <a:endParaRPr lang="en-US" sz="20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Klicken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links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oben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auf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Ihren</a:t>
            </a:r>
            <a:r>
              <a:rPr lang="en-US" sz="2000" spc="130" dirty="0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2C92D5"/>
                </a:solidFill>
                <a:latin typeface="Aileron"/>
                <a:ea typeface="Aileron"/>
                <a:cs typeface="Aileron"/>
                <a:sym typeface="Aileron"/>
              </a:rPr>
              <a:t>Namen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um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Ihre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Kontaktdaten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zu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ändern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oder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Ihr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Passwort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zu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0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ändern</a:t>
            </a:r>
            <a:r>
              <a:rPr lang="en-US" sz="20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.</a:t>
            </a:r>
          </a:p>
        </p:txBody>
      </p:sp>
      <p:sp>
        <p:nvSpPr>
          <p:cNvPr id="16" name="Freeform 16"/>
          <p:cNvSpPr/>
          <p:nvPr/>
        </p:nvSpPr>
        <p:spPr>
          <a:xfrm>
            <a:off x="247378" y="509086"/>
            <a:ext cx="1908285" cy="1908285"/>
          </a:xfrm>
          <a:custGeom>
            <a:avLst/>
            <a:gdLst/>
            <a:ahLst/>
            <a:cxnLst/>
            <a:rect l="l" t="t" r="r" b="b"/>
            <a:pathLst>
              <a:path w="1908285" h="1908285">
                <a:moveTo>
                  <a:pt x="0" y="0"/>
                </a:moveTo>
                <a:lnTo>
                  <a:pt x="1908285" y="0"/>
                </a:lnTo>
                <a:lnTo>
                  <a:pt x="1908285" y="1908285"/>
                </a:lnTo>
                <a:lnTo>
                  <a:pt x="0" y="19082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2403041" cy="2926457"/>
            <a:chOff x="0" y="0"/>
            <a:chExt cx="632900" cy="770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2900" cy="770754"/>
            </a:xfrm>
            <a:custGeom>
              <a:avLst/>
              <a:gdLst/>
              <a:ahLst/>
              <a:cxnLst/>
              <a:rect l="l" t="t" r="r" b="b"/>
              <a:pathLst>
                <a:path w="632900" h="770754">
                  <a:moveTo>
                    <a:pt x="0" y="0"/>
                  </a:moveTo>
                  <a:lnTo>
                    <a:pt x="632900" y="0"/>
                  </a:lnTo>
                  <a:lnTo>
                    <a:pt x="632900" y="770754"/>
                  </a:lnTo>
                  <a:lnTo>
                    <a:pt x="0" y="770754"/>
                  </a:lnTo>
                  <a:close/>
                </a:path>
              </a:pathLst>
            </a:custGeom>
            <a:solidFill>
              <a:srgbClr val="231C1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632900" cy="8279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2794288"/>
            <a:ext cx="2403041" cy="7492712"/>
            <a:chOff x="0" y="0"/>
            <a:chExt cx="632900" cy="1973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2900" cy="1973389"/>
            </a:xfrm>
            <a:custGeom>
              <a:avLst/>
              <a:gdLst/>
              <a:ahLst/>
              <a:cxnLst/>
              <a:rect l="l" t="t" r="r" b="b"/>
              <a:pathLst>
                <a:path w="632900" h="1973389">
                  <a:moveTo>
                    <a:pt x="0" y="0"/>
                  </a:moveTo>
                  <a:lnTo>
                    <a:pt x="632900" y="0"/>
                  </a:lnTo>
                  <a:lnTo>
                    <a:pt x="632900" y="1973389"/>
                  </a:lnTo>
                  <a:lnTo>
                    <a:pt x="0" y="1973389"/>
                  </a:lnTo>
                  <a:close/>
                </a:path>
              </a:pathLst>
            </a:custGeom>
            <a:solidFill>
              <a:srgbClr val="B2ABA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632900" cy="20305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76225" y="928304"/>
            <a:ext cx="1828800" cy="1069848"/>
          </a:xfrm>
          <a:custGeom>
            <a:avLst/>
            <a:gdLst/>
            <a:ahLst/>
            <a:cxnLst/>
            <a:rect l="l" t="t" r="r" b="b"/>
            <a:pathLst>
              <a:path w="1828800" h="1069848">
                <a:moveTo>
                  <a:pt x="0" y="0"/>
                </a:moveTo>
                <a:lnTo>
                  <a:pt x="1828800" y="0"/>
                </a:lnTo>
                <a:lnTo>
                  <a:pt x="1828800" y="1069848"/>
                </a:lnTo>
                <a:lnTo>
                  <a:pt x="0" y="10698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276600" y="1187837"/>
            <a:ext cx="14325600" cy="5501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Sie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haben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Fragen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brauchen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Hilfe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,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etwas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funktioniert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nicht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?</a:t>
            </a:r>
          </a:p>
          <a:p>
            <a:pPr algn="ctr">
              <a:lnSpc>
                <a:spcPts val="3640"/>
              </a:lnSpc>
            </a:pP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Sie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möchten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eine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Schulung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für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Fachkräfte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zur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Gesprächsführung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mit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Dolmetschenden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5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besuchen</a:t>
            </a:r>
            <a:r>
              <a:rPr lang="en-US" sz="25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?</a:t>
            </a:r>
            <a:endParaRPr lang="en-US" sz="26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640"/>
              </a:lnSpc>
            </a:pPr>
            <a:endParaRPr lang="en-US" sz="25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640"/>
              </a:lnSpc>
            </a:pPr>
            <a:endParaRPr lang="en-US" sz="2600" spc="130" dirty="0">
              <a:solidFill>
                <a:srgbClr val="000000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640"/>
              </a:lnSpc>
            </a:pP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Melden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Sie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sich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gerne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bei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2600" spc="130" dirty="0" err="1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uns</a:t>
            </a: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!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Landkreis Marburg-Biedenkopf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Büro für Integration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DolMa Team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Mail: dolma@marburg-biedenkopf.de</a:t>
            </a:r>
          </a:p>
          <a:p>
            <a:pPr algn="ctr">
              <a:lnSpc>
                <a:spcPts val="3640"/>
              </a:lnSpc>
            </a:pPr>
            <a:r>
              <a:rPr lang="en-US" sz="2600" spc="130" dirty="0" err="1">
                <a:latin typeface="Aileron"/>
                <a:ea typeface="Aileron"/>
                <a:cs typeface="Aileron"/>
                <a:sym typeface="Aileron"/>
              </a:rPr>
              <a:t>Telefon</a:t>
            </a:r>
            <a:r>
              <a:rPr lang="en-US" sz="2600" spc="130" dirty="0">
                <a:latin typeface="Aileron"/>
                <a:ea typeface="Aileron"/>
                <a:cs typeface="Aileron"/>
                <a:sym typeface="Aileron"/>
              </a:rPr>
              <a:t>: 06421 405-4181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endParaRPr lang="en-US" sz="2600" spc="130" dirty="0">
              <a:solidFill>
                <a:srgbClr val="CC2A2E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" y="9267825"/>
            <a:ext cx="493395" cy="422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 spc="130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4585335"/>
            <a:ext cx="2381250" cy="1021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Kontakt</a:t>
            </a:r>
          </a:p>
          <a:p>
            <a:pPr algn="ctr">
              <a:lnSpc>
                <a:spcPts val="4050"/>
              </a:lnSpc>
            </a:pPr>
            <a:r>
              <a:rPr lang="en-US" sz="2700" b="1" spc="54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und Hilfe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1307</Words>
  <Application>Microsoft Office PowerPoint</Application>
  <PresentationFormat>Benutzerdefiniert</PresentationFormat>
  <Paragraphs>160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Arimo</vt:lpstr>
      <vt:lpstr>Aileron Bold</vt:lpstr>
      <vt:lpstr>Arial</vt:lpstr>
      <vt:lpstr>Arimo Bold</vt:lpstr>
      <vt:lpstr>Calibri</vt:lpstr>
      <vt:lpstr>Aileron</vt:lpstr>
      <vt:lpstr>Aileron Ultra-Bold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Anleitung Amelia Auftraggeber</dc:title>
  <dc:creator>Weinreich, Cornelia</dc:creator>
  <cp:lastModifiedBy>Kurz, Sarah</cp:lastModifiedBy>
  <cp:revision>18</cp:revision>
  <dcterms:created xsi:type="dcterms:W3CDTF">2006-08-16T00:00:00Z</dcterms:created>
  <dcterms:modified xsi:type="dcterms:W3CDTF">2026-09-24T07:43:55Z</dcterms:modified>
  <dc:identifier>DAHIzv169tE</dc:identifier>
</cp:coreProperties>
</file>