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1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80" r:id="rId24"/>
  </p:sldIdLst>
  <p:sldSz cx="18288000" cy="10287000"/>
  <p:notesSz cx="6858000" cy="9144000"/>
  <p:embeddedFontLst>
    <p:embeddedFont>
      <p:font typeface="Aileron" panose="020B0604020202020204" charset="0"/>
      <p:regular r:id="rId25"/>
    </p:embeddedFont>
    <p:embeddedFont>
      <p:font typeface="Aileron Bold" panose="020B0604020202020204" charset="0"/>
      <p:regular r:id="rId26"/>
    </p:embeddedFont>
    <p:embeddedFont>
      <p:font typeface="Aileron Ultra-Bold" panose="020B0604020202020204" charset="0"/>
      <p:regular r:id="rId27"/>
    </p:embeddedFont>
    <p:embeddedFont>
      <p:font typeface="Arimo" panose="020B0604020202020204" charset="0"/>
      <p:regular r:id="rId28"/>
    </p:embeddedFont>
    <p:embeddedFont>
      <p:font typeface="Arimo Bold" panose="020B0604020202020204" charset="0"/>
      <p:regular r:id="rId2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C92D5"/>
    <a:srgbClr val="F1DB09"/>
    <a:srgbClr val="032B4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ittlere Formatvorlag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6323" autoAdjust="0"/>
  </p:normalViewPr>
  <p:slideViewPr>
    <p:cSldViewPr>
      <p:cViewPr varScale="1">
        <p:scale>
          <a:sx n="112" d="100"/>
          <a:sy n="112" d="100"/>
        </p:scale>
        <p:origin x="3234" y="1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1.fntdata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3.fntdata"/><Relationship Id="rId3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" Target="slide5.xml"/><Relationship Id="rId13" Type="http://schemas.openxmlformats.org/officeDocument/2006/relationships/image" Target="../media/image5.png"/><Relationship Id="rId18" Type="http://schemas.openxmlformats.org/officeDocument/2006/relationships/image" Target="../media/image10.svg"/><Relationship Id="rId3" Type="http://schemas.openxmlformats.org/officeDocument/2006/relationships/slide" Target="slide13.xml"/><Relationship Id="rId21" Type="http://schemas.openxmlformats.org/officeDocument/2006/relationships/image" Target="../media/image13.png"/><Relationship Id="rId7" Type="http://schemas.openxmlformats.org/officeDocument/2006/relationships/slide" Target="slide8.xml"/><Relationship Id="rId12" Type="http://schemas.openxmlformats.org/officeDocument/2006/relationships/image" Target="../media/image4.svg"/><Relationship Id="rId17" Type="http://schemas.openxmlformats.org/officeDocument/2006/relationships/image" Target="../media/image9.png"/><Relationship Id="rId25" Type="http://schemas.openxmlformats.org/officeDocument/2006/relationships/image" Target="../media/image16.svg"/><Relationship Id="rId2" Type="http://schemas.openxmlformats.org/officeDocument/2006/relationships/slide" Target="slide10.xml"/><Relationship Id="rId16" Type="http://schemas.openxmlformats.org/officeDocument/2006/relationships/image" Target="../media/image8.svg"/><Relationship Id="rId20" Type="http://schemas.openxmlformats.org/officeDocument/2006/relationships/image" Target="../media/image12.svg"/><Relationship Id="rId1" Type="http://schemas.openxmlformats.org/officeDocument/2006/relationships/slideLayout" Target="../slideLayouts/slideLayout7.xml"/><Relationship Id="rId6" Type="http://schemas.openxmlformats.org/officeDocument/2006/relationships/slide" Target="slide22.xml"/><Relationship Id="rId11" Type="http://schemas.openxmlformats.org/officeDocument/2006/relationships/image" Target="../media/image3.png"/><Relationship Id="rId24" Type="http://schemas.openxmlformats.org/officeDocument/2006/relationships/image" Target="../media/image15.png"/><Relationship Id="rId5" Type="http://schemas.openxmlformats.org/officeDocument/2006/relationships/slide" Target="slide21.xml"/><Relationship Id="rId15" Type="http://schemas.openxmlformats.org/officeDocument/2006/relationships/image" Target="../media/image7.png"/><Relationship Id="rId23" Type="http://schemas.openxmlformats.org/officeDocument/2006/relationships/slide" Target="slide2.xml"/><Relationship Id="rId10" Type="http://schemas.openxmlformats.org/officeDocument/2006/relationships/image" Target="../media/image2.svg"/><Relationship Id="rId19" Type="http://schemas.openxmlformats.org/officeDocument/2006/relationships/image" Target="../media/image11.png"/><Relationship Id="rId4" Type="http://schemas.openxmlformats.org/officeDocument/2006/relationships/slide" Target="slide17.xml"/><Relationship Id="rId9" Type="http://schemas.openxmlformats.org/officeDocument/2006/relationships/image" Target="../media/image1.png"/><Relationship Id="rId14" Type="http://schemas.openxmlformats.org/officeDocument/2006/relationships/image" Target="../media/image6.svg"/><Relationship Id="rId22" Type="http://schemas.openxmlformats.org/officeDocument/2006/relationships/image" Target="../media/image14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dolma-marburg-biedenkopf.de" TargetMode="Externa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hyperlink" Target="mailto:dolma@marburg-biedenkopf.de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svg"/><Relationship Id="rId4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hyperlink" Target="https://dolma-marburg-biedenkopf.de/dolmetscher-panel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mailto:dolma@marburg-biedenkopf.de" TargetMode="External"/><Relationship Id="rId2" Type="http://schemas.openxmlformats.org/officeDocument/2006/relationships/hyperlink" Target="mailto:DolMa@Marburg-Biedenkopf.de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sv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sv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sv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sv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sv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sv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5400000">
            <a:off x="9231404" y="-1773364"/>
            <a:ext cx="1004347" cy="12985317"/>
            <a:chOff x="0" y="0"/>
            <a:chExt cx="410568" cy="5308283"/>
          </a:xfrm>
        </p:grpSpPr>
        <p:sp>
          <p:nvSpPr>
            <p:cNvPr id="3" name="Freeform 3">
              <a:hlinkClick r:id="rId2" action="ppaction://hlinksldjump"/>
            </p:cNvPr>
            <p:cNvSpPr/>
            <p:nvPr/>
          </p:nvSpPr>
          <p:spPr>
            <a:xfrm>
              <a:off x="0" y="0"/>
              <a:ext cx="410568" cy="5308283"/>
            </a:xfrm>
            <a:custGeom>
              <a:avLst/>
              <a:gdLst/>
              <a:ahLst/>
              <a:cxnLst/>
              <a:rect l="l" t="t" r="r" b="b"/>
              <a:pathLst>
                <a:path w="410568" h="5308283">
                  <a:moveTo>
                    <a:pt x="0" y="0"/>
                  </a:moveTo>
                  <a:lnTo>
                    <a:pt x="410568" y="0"/>
                  </a:lnTo>
                  <a:lnTo>
                    <a:pt x="410568" y="5308283"/>
                  </a:lnTo>
                  <a:lnTo>
                    <a:pt x="0" y="5308283"/>
                  </a:lnTo>
                  <a:close/>
                </a:path>
              </a:pathLst>
            </a:custGeom>
            <a:solidFill>
              <a:srgbClr val="BBBBA8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410568" cy="5365433"/>
            </a:xfrm>
            <a:prstGeom prst="rect">
              <a:avLst/>
            </a:prstGeom>
          </p:spPr>
          <p:txBody>
            <a:bodyPr lIns="32729" tIns="32729" rIns="32729" bIns="32729" rtlCol="0" anchor="ctr"/>
            <a:lstStyle/>
            <a:p>
              <a:pPr algn="ctr">
                <a:lnSpc>
                  <a:spcPts val="3640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 rot="-5400000">
            <a:off x="2229958" y="4048927"/>
            <a:ext cx="1004347" cy="1340734"/>
            <a:chOff x="0" y="0"/>
            <a:chExt cx="542829" cy="72464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542829" cy="724640"/>
            </a:xfrm>
            <a:custGeom>
              <a:avLst/>
              <a:gdLst/>
              <a:ahLst/>
              <a:cxnLst/>
              <a:rect l="l" t="t" r="r" b="b"/>
              <a:pathLst>
                <a:path w="542829" h="724640">
                  <a:moveTo>
                    <a:pt x="0" y="0"/>
                  </a:moveTo>
                  <a:lnTo>
                    <a:pt x="542829" y="0"/>
                  </a:lnTo>
                  <a:lnTo>
                    <a:pt x="542829" y="724640"/>
                  </a:lnTo>
                  <a:lnTo>
                    <a:pt x="0" y="724640"/>
                  </a:lnTo>
                  <a:close/>
                </a:path>
              </a:pathLst>
            </a:custGeom>
            <a:solidFill>
              <a:srgbClr val="61949F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57150"/>
              <a:ext cx="542829" cy="781790"/>
            </a:xfrm>
            <a:prstGeom prst="rect">
              <a:avLst/>
            </a:prstGeom>
          </p:spPr>
          <p:txBody>
            <a:bodyPr lIns="24755" tIns="24755" rIns="24755" bIns="24755" rtlCol="0" anchor="ctr"/>
            <a:lstStyle/>
            <a:p>
              <a:pPr algn="ctr">
                <a:lnSpc>
                  <a:spcPts val="3640"/>
                </a:lnSpc>
              </a:pPr>
              <a:endParaRPr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4821123" y="4385939"/>
            <a:ext cx="9675825" cy="531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325"/>
              </a:lnSpc>
              <a:spcBef>
                <a:spcPct val="0"/>
              </a:spcBef>
            </a:pPr>
            <a:r>
              <a:rPr lang="en-US" sz="2883" b="1" spc="57" dirty="0" err="1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Verfügbarkeiten</a:t>
            </a:r>
            <a:r>
              <a:rPr lang="en-US" sz="2883" b="1" spc="57" dirty="0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 </a:t>
            </a:r>
            <a:r>
              <a:rPr lang="en-US" sz="2883" b="1" spc="57" dirty="0" err="1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angeben</a:t>
            </a:r>
            <a:endParaRPr lang="en-US" sz="2883" b="1" spc="57" dirty="0">
              <a:solidFill>
                <a:srgbClr val="FFFFFF"/>
              </a:solidFill>
              <a:latin typeface="Arimo Bold"/>
              <a:ea typeface="Arimo Bold"/>
              <a:cs typeface="Arimo Bold"/>
              <a:sym typeface="Arimo Bold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5229090" y="4427713"/>
            <a:ext cx="504464" cy="4763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50"/>
              </a:lnSpc>
              <a:spcBef>
                <a:spcPct val="0"/>
              </a:spcBef>
            </a:pPr>
            <a:r>
              <a:rPr lang="en-US" sz="2750" b="1" spc="137">
                <a:solidFill>
                  <a:srgbClr val="FFFFFF"/>
                </a:solidFill>
                <a:latin typeface="Aileron Bold"/>
                <a:ea typeface="Aileron Bold"/>
                <a:cs typeface="Aileron Bold"/>
                <a:sym typeface="Aileron Bold"/>
              </a:rPr>
              <a:t>10</a:t>
            </a:r>
          </a:p>
        </p:txBody>
      </p:sp>
      <p:grpSp>
        <p:nvGrpSpPr>
          <p:cNvPr id="10" name="Group 10"/>
          <p:cNvGrpSpPr/>
          <p:nvPr/>
        </p:nvGrpSpPr>
        <p:grpSpPr>
          <a:xfrm rot="-5400000">
            <a:off x="9231404" y="-707884"/>
            <a:ext cx="1004347" cy="12985317"/>
            <a:chOff x="0" y="0"/>
            <a:chExt cx="410568" cy="5308283"/>
          </a:xfrm>
        </p:grpSpPr>
        <p:sp>
          <p:nvSpPr>
            <p:cNvPr id="11" name="Freeform 11">
              <a:hlinkClick r:id="rId3" action="ppaction://hlinksldjump"/>
            </p:cNvPr>
            <p:cNvSpPr/>
            <p:nvPr/>
          </p:nvSpPr>
          <p:spPr>
            <a:xfrm>
              <a:off x="0" y="0"/>
              <a:ext cx="410568" cy="5308283"/>
            </a:xfrm>
            <a:custGeom>
              <a:avLst/>
              <a:gdLst/>
              <a:ahLst/>
              <a:cxnLst/>
              <a:rect l="l" t="t" r="r" b="b"/>
              <a:pathLst>
                <a:path w="410568" h="5308283">
                  <a:moveTo>
                    <a:pt x="0" y="0"/>
                  </a:moveTo>
                  <a:lnTo>
                    <a:pt x="410568" y="0"/>
                  </a:lnTo>
                  <a:lnTo>
                    <a:pt x="410568" y="5308283"/>
                  </a:lnTo>
                  <a:lnTo>
                    <a:pt x="0" y="5308283"/>
                  </a:lnTo>
                  <a:close/>
                </a:path>
              </a:pathLst>
            </a:custGeom>
            <a:solidFill>
              <a:srgbClr val="BBBBA8"/>
            </a:solidFill>
          </p:spPr>
        </p:sp>
        <p:sp>
          <p:nvSpPr>
            <p:cNvPr id="12" name="TextBox 12"/>
            <p:cNvSpPr txBox="1"/>
            <p:nvPr/>
          </p:nvSpPr>
          <p:spPr>
            <a:xfrm>
              <a:off x="0" y="-57150"/>
              <a:ext cx="410568" cy="5365433"/>
            </a:xfrm>
            <a:prstGeom prst="rect">
              <a:avLst/>
            </a:prstGeom>
          </p:spPr>
          <p:txBody>
            <a:bodyPr lIns="32729" tIns="32729" rIns="32729" bIns="32729" rtlCol="0" anchor="ctr"/>
            <a:lstStyle/>
            <a:p>
              <a:pPr algn="ctr">
                <a:lnSpc>
                  <a:spcPts val="3640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 rot="-5400000">
            <a:off x="2229958" y="5114408"/>
            <a:ext cx="1004347" cy="1340734"/>
            <a:chOff x="0" y="0"/>
            <a:chExt cx="542829" cy="72464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542829" cy="724640"/>
            </a:xfrm>
            <a:custGeom>
              <a:avLst/>
              <a:gdLst/>
              <a:ahLst/>
              <a:cxnLst/>
              <a:rect l="l" t="t" r="r" b="b"/>
              <a:pathLst>
                <a:path w="542829" h="724640">
                  <a:moveTo>
                    <a:pt x="0" y="0"/>
                  </a:moveTo>
                  <a:lnTo>
                    <a:pt x="542829" y="0"/>
                  </a:lnTo>
                  <a:lnTo>
                    <a:pt x="542829" y="724640"/>
                  </a:lnTo>
                  <a:lnTo>
                    <a:pt x="0" y="724640"/>
                  </a:lnTo>
                  <a:close/>
                </a:path>
              </a:pathLst>
            </a:custGeom>
            <a:solidFill>
              <a:srgbClr val="722C34"/>
            </a:solidFill>
          </p:spPr>
        </p:sp>
        <p:sp>
          <p:nvSpPr>
            <p:cNvPr id="15" name="TextBox 15"/>
            <p:cNvSpPr txBox="1"/>
            <p:nvPr/>
          </p:nvSpPr>
          <p:spPr>
            <a:xfrm>
              <a:off x="0" y="-57150"/>
              <a:ext cx="542829" cy="781790"/>
            </a:xfrm>
            <a:prstGeom prst="rect">
              <a:avLst/>
            </a:prstGeom>
          </p:spPr>
          <p:txBody>
            <a:bodyPr lIns="24755" tIns="24755" rIns="24755" bIns="24755" rtlCol="0" anchor="ctr"/>
            <a:lstStyle/>
            <a:p>
              <a:pPr algn="ctr">
                <a:lnSpc>
                  <a:spcPts val="3640"/>
                </a:lnSpc>
              </a:pPr>
              <a:endParaRPr/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4821123" y="5451420"/>
            <a:ext cx="9675825" cy="531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325"/>
              </a:lnSpc>
              <a:spcBef>
                <a:spcPct val="0"/>
              </a:spcBef>
            </a:pPr>
            <a:r>
              <a:rPr lang="en-US" sz="2883" b="1" spc="57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Anfragen beantworten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5229090" y="5493194"/>
            <a:ext cx="504464" cy="4763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50"/>
              </a:lnSpc>
              <a:spcBef>
                <a:spcPct val="0"/>
              </a:spcBef>
            </a:pPr>
            <a:r>
              <a:rPr lang="en-US" sz="2750" b="1" spc="137">
                <a:solidFill>
                  <a:srgbClr val="FFFFFF"/>
                </a:solidFill>
                <a:latin typeface="Aileron Bold"/>
                <a:ea typeface="Aileron Bold"/>
                <a:cs typeface="Aileron Bold"/>
                <a:sym typeface="Aileron Bold"/>
              </a:rPr>
              <a:t>13</a:t>
            </a:r>
          </a:p>
        </p:txBody>
      </p:sp>
      <p:grpSp>
        <p:nvGrpSpPr>
          <p:cNvPr id="18" name="Group 18"/>
          <p:cNvGrpSpPr/>
          <p:nvPr/>
        </p:nvGrpSpPr>
        <p:grpSpPr>
          <a:xfrm rot="-5400000">
            <a:off x="9231404" y="357597"/>
            <a:ext cx="1004347" cy="12985317"/>
            <a:chOff x="0" y="0"/>
            <a:chExt cx="410568" cy="5308283"/>
          </a:xfrm>
        </p:grpSpPr>
        <p:sp>
          <p:nvSpPr>
            <p:cNvPr id="19" name="Freeform 19">
              <a:hlinkClick r:id="rId4" action="ppaction://hlinksldjump"/>
            </p:cNvPr>
            <p:cNvSpPr/>
            <p:nvPr/>
          </p:nvSpPr>
          <p:spPr>
            <a:xfrm>
              <a:off x="0" y="0"/>
              <a:ext cx="410568" cy="5308283"/>
            </a:xfrm>
            <a:custGeom>
              <a:avLst/>
              <a:gdLst/>
              <a:ahLst/>
              <a:cxnLst/>
              <a:rect l="l" t="t" r="r" b="b"/>
              <a:pathLst>
                <a:path w="410568" h="5308283">
                  <a:moveTo>
                    <a:pt x="0" y="0"/>
                  </a:moveTo>
                  <a:lnTo>
                    <a:pt x="410568" y="0"/>
                  </a:lnTo>
                  <a:lnTo>
                    <a:pt x="410568" y="5308283"/>
                  </a:lnTo>
                  <a:lnTo>
                    <a:pt x="0" y="5308283"/>
                  </a:lnTo>
                  <a:close/>
                </a:path>
              </a:pathLst>
            </a:custGeom>
            <a:solidFill>
              <a:srgbClr val="BBBBA8"/>
            </a:solidFill>
          </p:spPr>
        </p:sp>
        <p:sp>
          <p:nvSpPr>
            <p:cNvPr id="20" name="TextBox 20"/>
            <p:cNvSpPr txBox="1"/>
            <p:nvPr/>
          </p:nvSpPr>
          <p:spPr>
            <a:xfrm>
              <a:off x="0" y="-57150"/>
              <a:ext cx="410568" cy="5365433"/>
            </a:xfrm>
            <a:prstGeom prst="rect">
              <a:avLst/>
            </a:prstGeom>
          </p:spPr>
          <p:txBody>
            <a:bodyPr lIns="32729" tIns="32729" rIns="32729" bIns="32729" rtlCol="0" anchor="ctr"/>
            <a:lstStyle/>
            <a:p>
              <a:pPr algn="ctr">
                <a:lnSpc>
                  <a:spcPts val="3640"/>
                </a:lnSpc>
              </a:pPr>
              <a:endParaRPr/>
            </a:p>
          </p:txBody>
        </p:sp>
      </p:grpSp>
      <p:grpSp>
        <p:nvGrpSpPr>
          <p:cNvPr id="21" name="Group 21"/>
          <p:cNvGrpSpPr/>
          <p:nvPr/>
        </p:nvGrpSpPr>
        <p:grpSpPr>
          <a:xfrm rot="-5400000">
            <a:off x="2229958" y="6179888"/>
            <a:ext cx="1004347" cy="1340734"/>
            <a:chOff x="0" y="0"/>
            <a:chExt cx="542829" cy="724640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542829" cy="724640"/>
            </a:xfrm>
            <a:custGeom>
              <a:avLst/>
              <a:gdLst/>
              <a:ahLst/>
              <a:cxnLst/>
              <a:rect l="l" t="t" r="r" b="b"/>
              <a:pathLst>
                <a:path w="542829" h="724640">
                  <a:moveTo>
                    <a:pt x="0" y="0"/>
                  </a:moveTo>
                  <a:lnTo>
                    <a:pt x="542829" y="0"/>
                  </a:lnTo>
                  <a:lnTo>
                    <a:pt x="542829" y="724640"/>
                  </a:lnTo>
                  <a:lnTo>
                    <a:pt x="0" y="724640"/>
                  </a:lnTo>
                  <a:close/>
                </a:path>
              </a:pathLst>
            </a:custGeom>
            <a:solidFill>
              <a:srgbClr val="805360"/>
            </a:solidFill>
          </p:spPr>
        </p:sp>
        <p:sp>
          <p:nvSpPr>
            <p:cNvPr id="23" name="TextBox 23"/>
            <p:cNvSpPr txBox="1"/>
            <p:nvPr/>
          </p:nvSpPr>
          <p:spPr>
            <a:xfrm>
              <a:off x="0" y="-57150"/>
              <a:ext cx="542829" cy="781790"/>
            </a:xfrm>
            <a:prstGeom prst="rect">
              <a:avLst/>
            </a:prstGeom>
          </p:spPr>
          <p:txBody>
            <a:bodyPr lIns="24755" tIns="24755" rIns="24755" bIns="24755" rtlCol="0" anchor="ctr"/>
            <a:lstStyle/>
            <a:p>
              <a:pPr algn="ctr">
                <a:lnSpc>
                  <a:spcPts val="3640"/>
                </a:lnSpc>
              </a:pPr>
              <a:endParaRPr/>
            </a:p>
          </p:txBody>
        </p:sp>
      </p:grpSp>
      <p:sp>
        <p:nvSpPr>
          <p:cNvPr id="24" name="TextBox 24"/>
          <p:cNvSpPr txBox="1"/>
          <p:nvPr/>
        </p:nvSpPr>
        <p:spPr>
          <a:xfrm>
            <a:off x="4821123" y="6516901"/>
            <a:ext cx="9675825" cy="531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325"/>
              </a:lnSpc>
              <a:spcBef>
                <a:spcPct val="0"/>
              </a:spcBef>
            </a:pPr>
            <a:r>
              <a:rPr lang="en-US" sz="2883" b="1" spc="57" dirty="0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E-Mail </a:t>
            </a:r>
            <a:r>
              <a:rPr lang="en-US" sz="2883" b="1" spc="57" dirty="0" err="1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Benachrichtigungen</a:t>
            </a:r>
            <a:endParaRPr lang="en-US" sz="2883" b="1" spc="57" dirty="0">
              <a:solidFill>
                <a:srgbClr val="FFFFFF"/>
              </a:solidFill>
              <a:latin typeface="Arimo Bold"/>
              <a:ea typeface="Arimo Bold"/>
              <a:cs typeface="Arimo Bold"/>
              <a:sym typeface="Arimo Bold"/>
            </a:endParaRPr>
          </a:p>
        </p:txBody>
      </p:sp>
      <p:sp>
        <p:nvSpPr>
          <p:cNvPr id="25" name="TextBox 25"/>
          <p:cNvSpPr txBox="1"/>
          <p:nvPr/>
        </p:nvSpPr>
        <p:spPr>
          <a:xfrm>
            <a:off x="15229090" y="6558675"/>
            <a:ext cx="504464" cy="4763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50"/>
              </a:lnSpc>
              <a:spcBef>
                <a:spcPct val="0"/>
              </a:spcBef>
            </a:pPr>
            <a:r>
              <a:rPr lang="en-US" sz="2750" b="1" spc="137">
                <a:solidFill>
                  <a:srgbClr val="FFFFFF"/>
                </a:solidFill>
                <a:latin typeface="Aileron Bold"/>
                <a:ea typeface="Aileron Bold"/>
                <a:cs typeface="Aileron Bold"/>
                <a:sym typeface="Aileron Bold"/>
              </a:rPr>
              <a:t>17</a:t>
            </a:r>
          </a:p>
        </p:txBody>
      </p:sp>
      <p:grpSp>
        <p:nvGrpSpPr>
          <p:cNvPr id="26" name="Group 26"/>
          <p:cNvGrpSpPr/>
          <p:nvPr/>
        </p:nvGrpSpPr>
        <p:grpSpPr>
          <a:xfrm rot="-5400000">
            <a:off x="9231404" y="1423078"/>
            <a:ext cx="1004347" cy="12985317"/>
            <a:chOff x="0" y="0"/>
            <a:chExt cx="410568" cy="5308283"/>
          </a:xfrm>
        </p:grpSpPr>
        <p:sp>
          <p:nvSpPr>
            <p:cNvPr id="27" name="Freeform 27">
              <a:hlinkClick r:id="rId5" action="ppaction://hlinksldjump"/>
            </p:cNvPr>
            <p:cNvSpPr/>
            <p:nvPr/>
          </p:nvSpPr>
          <p:spPr>
            <a:xfrm>
              <a:off x="0" y="0"/>
              <a:ext cx="410568" cy="5308283"/>
            </a:xfrm>
            <a:custGeom>
              <a:avLst/>
              <a:gdLst/>
              <a:ahLst/>
              <a:cxnLst/>
              <a:rect l="l" t="t" r="r" b="b"/>
              <a:pathLst>
                <a:path w="410568" h="5308283">
                  <a:moveTo>
                    <a:pt x="0" y="0"/>
                  </a:moveTo>
                  <a:lnTo>
                    <a:pt x="410568" y="0"/>
                  </a:lnTo>
                  <a:lnTo>
                    <a:pt x="410568" y="5308283"/>
                  </a:lnTo>
                  <a:lnTo>
                    <a:pt x="0" y="5308283"/>
                  </a:lnTo>
                  <a:close/>
                </a:path>
              </a:pathLst>
            </a:custGeom>
            <a:solidFill>
              <a:srgbClr val="BBBBA8"/>
            </a:solidFill>
          </p:spPr>
        </p:sp>
        <p:sp>
          <p:nvSpPr>
            <p:cNvPr id="28" name="TextBox 28"/>
            <p:cNvSpPr txBox="1"/>
            <p:nvPr/>
          </p:nvSpPr>
          <p:spPr>
            <a:xfrm>
              <a:off x="0" y="-57150"/>
              <a:ext cx="410568" cy="5365433"/>
            </a:xfrm>
            <a:prstGeom prst="rect">
              <a:avLst/>
            </a:prstGeom>
          </p:spPr>
          <p:txBody>
            <a:bodyPr lIns="32729" tIns="32729" rIns="32729" bIns="32729" rtlCol="0" anchor="ctr"/>
            <a:lstStyle/>
            <a:p>
              <a:pPr algn="ctr">
                <a:lnSpc>
                  <a:spcPts val="3640"/>
                </a:lnSpc>
              </a:pPr>
              <a:endParaRPr/>
            </a:p>
          </p:txBody>
        </p:sp>
      </p:grpSp>
      <p:grpSp>
        <p:nvGrpSpPr>
          <p:cNvPr id="29" name="Group 29"/>
          <p:cNvGrpSpPr/>
          <p:nvPr/>
        </p:nvGrpSpPr>
        <p:grpSpPr>
          <a:xfrm rot="-5400000">
            <a:off x="2229958" y="7245369"/>
            <a:ext cx="1004347" cy="1340734"/>
            <a:chOff x="0" y="0"/>
            <a:chExt cx="542829" cy="724640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542829" cy="724640"/>
            </a:xfrm>
            <a:custGeom>
              <a:avLst/>
              <a:gdLst/>
              <a:ahLst/>
              <a:cxnLst/>
              <a:rect l="l" t="t" r="r" b="b"/>
              <a:pathLst>
                <a:path w="542829" h="724640">
                  <a:moveTo>
                    <a:pt x="0" y="0"/>
                  </a:moveTo>
                  <a:lnTo>
                    <a:pt x="542829" y="0"/>
                  </a:lnTo>
                  <a:lnTo>
                    <a:pt x="542829" y="724640"/>
                  </a:lnTo>
                  <a:lnTo>
                    <a:pt x="0" y="724640"/>
                  </a:lnTo>
                  <a:close/>
                </a:path>
              </a:pathLst>
            </a:custGeom>
            <a:solidFill>
              <a:srgbClr val="A77E84"/>
            </a:solidFill>
          </p:spPr>
        </p:sp>
        <p:sp>
          <p:nvSpPr>
            <p:cNvPr id="31" name="TextBox 31"/>
            <p:cNvSpPr txBox="1"/>
            <p:nvPr/>
          </p:nvSpPr>
          <p:spPr>
            <a:xfrm>
              <a:off x="0" y="-57150"/>
              <a:ext cx="542829" cy="781790"/>
            </a:xfrm>
            <a:prstGeom prst="rect">
              <a:avLst/>
            </a:prstGeom>
          </p:spPr>
          <p:txBody>
            <a:bodyPr lIns="24755" tIns="24755" rIns="24755" bIns="24755" rtlCol="0" anchor="ctr"/>
            <a:lstStyle/>
            <a:p>
              <a:pPr algn="ctr">
                <a:lnSpc>
                  <a:spcPts val="3640"/>
                </a:lnSpc>
              </a:pPr>
              <a:endParaRPr/>
            </a:p>
          </p:txBody>
        </p:sp>
      </p:grpSp>
      <p:sp>
        <p:nvSpPr>
          <p:cNvPr id="32" name="TextBox 32"/>
          <p:cNvSpPr txBox="1"/>
          <p:nvPr/>
        </p:nvSpPr>
        <p:spPr>
          <a:xfrm>
            <a:off x="4821123" y="7582382"/>
            <a:ext cx="9675825" cy="531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325"/>
              </a:lnSpc>
              <a:spcBef>
                <a:spcPct val="0"/>
              </a:spcBef>
            </a:pPr>
            <a:r>
              <a:rPr lang="en-US" sz="2883" b="1" spc="57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Abrechnung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15229090" y="7624156"/>
            <a:ext cx="504464" cy="4763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50"/>
              </a:lnSpc>
              <a:spcBef>
                <a:spcPct val="0"/>
              </a:spcBef>
            </a:pPr>
            <a:r>
              <a:rPr lang="en-US" sz="2750" b="1" spc="137">
                <a:solidFill>
                  <a:srgbClr val="FFFFFF"/>
                </a:solidFill>
                <a:latin typeface="Aileron Bold"/>
                <a:ea typeface="Aileron Bold"/>
                <a:cs typeface="Aileron Bold"/>
                <a:sym typeface="Aileron Bold"/>
              </a:rPr>
              <a:t>21</a:t>
            </a:r>
          </a:p>
        </p:txBody>
      </p:sp>
      <p:grpSp>
        <p:nvGrpSpPr>
          <p:cNvPr id="34" name="Group 34"/>
          <p:cNvGrpSpPr/>
          <p:nvPr/>
        </p:nvGrpSpPr>
        <p:grpSpPr>
          <a:xfrm rot="-5400000">
            <a:off x="9231404" y="2488559"/>
            <a:ext cx="1004347" cy="12985317"/>
            <a:chOff x="0" y="0"/>
            <a:chExt cx="410568" cy="5308283"/>
          </a:xfrm>
        </p:grpSpPr>
        <p:sp>
          <p:nvSpPr>
            <p:cNvPr id="35" name="Freeform 35">
              <a:hlinkClick r:id="rId6" action="ppaction://hlinksldjump"/>
            </p:cNvPr>
            <p:cNvSpPr/>
            <p:nvPr/>
          </p:nvSpPr>
          <p:spPr>
            <a:xfrm>
              <a:off x="0" y="0"/>
              <a:ext cx="410568" cy="5308283"/>
            </a:xfrm>
            <a:custGeom>
              <a:avLst/>
              <a:gdLst/>
              <a:ahLst/>
              <a:cxnLst/>
              <a:rect l="l" t="t" r="r" b="b"/>
              <a:pathLst>
                <a:path w="410568" h="5308283">
                  <a:moveTo>
                    <a:pt x="0" y="0"/>
                  </a:moveTo>
                  <a:lnTo>
                    <a:pt x="410568" y="0"/>
                  </a:lnTo>
                  <a:lnTo>
                    <a:pt x="410568" y="5308283"/>
                  </a:lnTo>
                  <a:lnTo>
                    <a:pt x="0" y="5308283"/>
                  </a:lnTo>
                  <a:close/>
                </a:path>
              </a:pathLst>
            </a:custGeom>
            <a:solidFill>
              <a:srgbClr val="BBBBA8"/>
            </a:solidFill>
          </p:spPr>
        </p:sp>
        <p:sp>
          <p:nvSpPr>
            <p:cNvPr id="36" name="TextBox 36"/>
            <p:cNvSpPr txBox="1"/>
            <p:nvPr/>
          </p:nvSpPr>
          <p:spPr>
            <a:xfrm>
              <a:off x="0" y="-57150"/>
              <a:ext cx="410568" cy="5365433"/>
            </a:xfrm>
            <a:prstGeom prst="rect">
              <a:avLst/>
            </a:prstGeom>
          </p:spPr>
          <p:txBody>
            <a:bodyPr lIns="32729" tIns="32729" rIns="32729" bIns="32729" rtlCol="0" anchor="ctr"/>
            <a:lstStyle/>
            <a:p>
              <a:pPr algn="ctr">
                <a:lnSpc>
                  <a:spcPts val="3640"/>
                </a:lnSpc>
              </a:pPr>
              <a:endParaRPr/>
            </a:p>
          </p:txBody>
        </p:sp>
      </p:grpSp>
      <p:grpSp>
        <p:nvGrpSpPr>
          <p:cNvPr id="37" name="Group 37"/>
          <p:cNvGrpSpPr/>
          <p:nvPr/>
        </p:nvGrpSpPr>
        <p:grpSpPr>
          <a:xfrm rot="-5400000">
            <a:off x="2229958" y="8310850"/>
            <a:ext cx="1004347" cy="1340734"/>
            <a:chOff x="0" y="0"/>
            <a:chExt cx="542829" cy="724640"/>
          </a:xfrm>
        </p:grpSpPr>
        <p:sp>
          <p:nvSpPr>
            <p:cNvPr id="38" name="Freeform 38"/>
            <p:cNvSpPr/>
            <p:nvPr/>
          </p:nvSpPr>
          <p:spPr>
            <a:xfrm>
              <a:off x="0" y="0"/>
              <a:ext cx="542829" cy="724640"/>
            </a:xfrm>
            <a:custGeom>
              <a:avLst/>
              <a:gdLst/>
              <a:ahLst/>
              <a:cxnLst/>
              <a:rect l="l" t="t" r="r" b="b"/>
              <a:pathLst>
                <a:path w="542829" h="724640">
                  <a:moveTo>
                    <a:pt x="0" y="0"/>
                  </a:moveTo>
                  <a:lnTo>
                    <a:pt x="542829" y="0"/>
                  </a:lnTo>
                  <a:lnTo>
                    <a:pt x="542829" y="724640"/>
                  </a:lnTo>
                  <a:lnTo>
                    <a:pt x="0" y="724640"/>
                  </a:lnTo>
                  <a:close/>
                </a:path>
              </a:pathLst>
            </a:custGeom>
            <a:solidFill>
              <a:srgbClr val="032B4D"/>
            </a:solidFill>
          </p:spPr>
        </p:sp>
        <p:sp>
          <p:nvSpPr>
            <p:cNvPr id="39" name="TextBox 39"/>
            <p:cNvSpPr txBox="1"/>
            <p:nvPr/>
          </p:nvSpPr>
          <p:spPr>
            <a:xfrm>
              <a:off x="0" y="-57150"/>
              <a:ext cx="542829" cy="781790"/>
            </a:xfrm>
            <a:prstGeom prst="rect">
              <a:avLst/>
            </a:prstGeom>
          </p:spPr>
          <p:txBody>
            <a:bodyPr lIns="24755" tIns="24755" rIns="24755" bIns="24755" rtlCol="0" anchor="ctr"/>
            <a:lstStyle/>
            <a:p>
              <a:pPr algn="ctr">
                <a:lnSpc>
                  <a:spcPts val="3640"/>
                </a:lnSpc>
              </a:pPr>
              <a:endParaRPr/>
            </a:p>
          </p:txBody>
        </p:sp>
      </p:grpSp>
      <p:sp>
        <p:nvSpPr>
          <p:cNvPr id="40" name="TextBox 40"/>
          <p:cNvSpPr txBox="1"/>
          <p:nvPr/>
        </p:nvSpPr>
        <p:spPr>
          <a:xfrm>
            <a:off x="4821123" y="8647862"/>
            <a:ext cx="9675825" cy="531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325"/>
              </a:lnSpc>
              <a:spcBef>
                <a:spcPct val="0"/>
              </a:spcBef>
            </a:pPr>
            <a:r>
              <a:rPr lang="en-US" sz="2883" b="1" spc="57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Kontakt und Hilfe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15229090" y="8689637"/>
            <a:ext cx="504464" cy="4763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50"/>
              </a:lnSpc>
              <a:spcBef>
                <a:spcPct val="0"/>
              </a:spcBef>
            </a:pPr>
            <a:r>
              <a:rPr lang="en-US" sz="2750" b="1" spc="137">
                <a:solidFill>
                  <a:srgbClr val="FFFFFF"/>
                </a:solidFill>
                <a:latin typeface="Aileron Bold"/>
                <a:ea typeface="Aileron Bold"/>
                <a:cs typeface="Aileron Bold"/>
                <a:sym typeface="Aileron Bold"/>
              </a:rPr>
              <a:t>22</a:t>
            </a:r>
          </a:p>
        </p:txBody>
      </p:sp>
      <p:grpSp>
        <p:nvGrpSpPr>
          <p:cNvPr id="42" name="Group 42"/>
          <p:cNvGrpSpPr/>
          <p:nvPr/>
        </p:nvGrpSpPr>
        <p:grpSpPr>
          <a:xfrm rot="-5400000">
            <a:off x="9231404" y="-2838845"/>
            <a:ext cx="1004347" cy="12985317"/>
            <a:chOff x="0" y="0"/>
            <a:chExt cx="410568" cy="5308283"/>
          </a:xfrm>
        </p:grpSpPr>
        <p:sp>
          <p:nvSpPr>
            <p:cNvPr id="43" name="Freeform 43">
              <a:hlinkClick r:id="rId7" action="ppaction://hlinksldjump"/>
            </p:cNvPr>
            <p:cNvSpPr/>
            <p:nvPr/>
          </p:nvSpPr>
          <p:spPr>
            <a:xfrm>
              <a:off x="0" y="0"/>
              <a:ext cx="410568" cy="5308283"/>
            </a:xfrm>
            <a:custGeom>
              <a:avLst/>
              <a:gdLst/>
              <a:ahLst/>
              <a:cxnLst/>
              <a:rect l="l" t="t" r="r" b="b"/>
              <a:pathLst>
                <a:path w="410568" h="5308283">
                  <a:moveTo>
                    <a:pt x="0" y="0"/>
                  </a:moveTo>
                  <a:lnTo>
                    <a:pt x="410568" y="0"/>
                  </a:lnTo>
                  <a:lnTo>
                    <a:pt x="410568" y="5308283"/>
                  </a:lnTo>
                  <a:lnTo>
                    <a:pt x="0" y="5308283"/>
                  </a:lnTo>
                  <a:close/>
                </a:path>
              </a:pathLst>
            </a:custGeom>
            <a:solidFill>
              <a:srgbClr val="BBBBA8"/>
            </a:solidFill>
          </p:spPr>
        </p:sp>
        <p:sp>
          <p:nvSpPr>
            <p:cNvPr id="44" name="TextBox 44"/>
            <p:cNvSpPr txBox="1"/>
            <p:nvPr/>
          </p:nvSpPr>
          <p:spPr>
            <a:xfrm>
              <a:off x="0" y="-57150"/>
              <a:ext cx="410568" cy="5365433"/>
            </a:xfrm>
            <a:prstGeom prst="rect">
              <a:avLst/>
            </a:prstGeom>
          </p:spPr>
          <p:txBody>
            <a:bodyPr lIns="32729" tIns="32729" rIns="32729" bIns="32729" rtlCol="0" anchor="ctr"/>
            <a:lstStyle/>
            <a:p>
              <a:pPr algn="ctr">
                <a:lnSpc>
                  <a:spcPts val="3640"/>
                </a:lnSpc>
              </a:pPr>
              <a:endParaRPr/>
            </a:p>
          </p:txBody>
        </p:sp>
      </p:grpSp>
      <p:grpSp>
        <p:nvGrpSpPr>
          <p:cNvPr id="45" name="Group 45"/>
          <p:cNvGrpSpPr/>
          <p:nvPr/>
        </p:nvGrpSpPr>
        <p:grpSpPr>
          <a:xfrm rot="-5400000">
            <a:off x="2229958" y="2983446"/>
            <a:ext cx="1004347" cy="1340734"/>
            <a:chOff x="0" y="0"/>
            <a:chExt cx="542829" cy="724640"/>
          </a:xfrm>
        </p:grpSpPr>
        <p:sp>
          <p:nvSpPr>
            <p:cNvPr id="46" name="Freeform 46"/>
            <p:cNvSpPr/>
            <p:nvPr/>
          </p:nvSpPr>
          <p:spPr>
            <a:xfrm>
              <a:off x="0" y="0"/>
              <a:ext cx="542829" cy="724640"/>
            </a:xfrm>
            <a:custGeom>
              <a:avLst/>
              <a:gdLst/>
              <a:ahLst/>
              <a:cxnLst/>
              <a:rect l="l" t="t" r="r" b="b"/>
              <a:pathLst>
                <a:path w="542829" h="724640">
                  <a:moveTo>
                    <a:pt x="0" y="0"/>
                  </a:moveTo>
                  <a:lnTo>
                    <a:pt x="542829" y="0"/>
                  </a:lnTo>
                  <a:lnTo>
                    <a:pt x="542829" y="724640"/>
                  </a:lnTo>
                  <a:lnTo>
                    <a:pt x="0" y="724640"/>
                  </a:lnTo>
                  <a:close/>
                </a:path>
              </a:pathLst>
            </a:custGeom>
            <a:solidFill>
              <a:srgbClr val="50696E"/>
            </a:solidFill>
          </p:spPr>
        </p:sp>
        <p:sp>
          <p:nvSpPr>
            <p:cNvPr id="47" name="TextBox 47"/>
            <p:cNvSpPr txBox="1"/>
            <p:nvPr/>
          </p:nvSpPr>
          <p:spPr>
            <a:xfrm>
              <a:off x="0" y="-57150"/>
              <a:ext cx="542829" cy="781790"/>
            </a:xfrm>
            <a:prstGeom prst="rect">
              <a:avLst/>
            </a:prstGeom>
          </p:spPr>
          <p:txBody>
            <a:bodyPr lIns="24755" tIns="24755" rIns="24755" bIns="24755" rtlCol="0" anchor="ctr"/>
            <a:lstStyle/>
            <a:p>
              <a:pPr algn="ctr">
                <a:lnSpc>
                  <a:spcPts val="3640"/>
                </a:lnSpc>
              </a:pPr>
              <a:endParaRPr/>
            </a:p>
          </p:txBody>
        </p:sp>
      </p:grpSp>
      <p:sp>
        <p:nvSpPr>
          <p:cNvPr id="48" name="TextBox 48"/>
          <p:cNvSpPr txBox="1"/>
          <p:nvPr/>
        </p:nvSpPr>
        <p:spPr>
          <a:xfrm>
            <a:off x="4821123" y="3320458"/>
            <a:ext cx="9675825" cy="531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325"/>
              </a:lnSpc>
              <a:spcBef>
                <a:spcPct val="0"/>
              </a:spcBef>
            </a:pPr>
            <a:r>
              <a:rPr lang="en-US" sz="2883" b="1" spc="57" dirty="0" err="1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Dienste</a:t>
            </a:r>
            <a:r>
              <a:rPr lang="en-US" sz="2883" b="1" spc="57" dirty="0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 und </a:t>
            </a:r>
            <a:r>
              <a:rPr lang="en-US" sz="2883" b="1" spc="57" dirty="0" err="1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Preise</a:t>
            </a:r>
            <a:r>
              <a:rPr lang="en-US" sz="2883" b="1" spc="57" dirty="0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 </a:t>
            </a:r>
            <a:r>
              <a:rPr lang="en-US" sz="2883" b="1" spc="57" dirty="0" err="1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festlegen</a:t>
            </a:r>
            <a:endParaRPr lang="en-US" sz="2883" b="1" spc="57" dirty="0">
              <a:solidFill>
                <a:srgbClr val="FFFFFF"/>
              </a:solidFill>
              <a:latin typeface="Arimo Bold"/>
              <a:ea typeface="Arimo Bold"/>
              <a:cs typeface="Arimo Bold"/>
              <a:sym typeface="Arimo Bold"/>
            </a:endParaRPr>
          </a:p>
        </p:txBody>
      </p:sp>
      <p:sp>
        <p:nvSpPr>
          <p:cNvPr id="49" name="TextBox 49"/>
          <p:cNvSpPr txBox="1"/>
          <p:nvPr/>
        </p:nvSpPr>
        <p:spPr>
          <a:xfrm>
            <a:off x="15511855" y="3362232"/>
            <a:ext cx="221699" cy="4763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50"/>
              </a:lnSpc>
              <a:spcBef>
                <a:spcPct val="0"/>
              </a:spcBef>
            </a:pPr>
            <a:r>
              <a:rPr lang="en-US" sz="2750" b="1" spc="137">
                <a:solidFill>
                  <a:srgbClr val="FFFFFF"/>
                </a:solidFill>
                <a:latin typeface="Aileron Bold"/>
                <a:ea typeface="Aileron Bold"/>
                <a:cs typeface="Aileron Bold"/>
                <a:sym typeface="Aileron Bold"/>
              </a:rPr>
              <a:t>8</a:t>
            </a:r>
          </a:p>
        </p:txBody>
      </p:sp>
      <p:grpSp>
        <p:nvGrpSpPr>
          <p:cNvPr id="50" name="Group 50"/>
          <p:cNvGrpSpPr/>
          <p:nvPr/>
        </p:nvGrpSpPr>
        <p:grpSpPr>
          <a:xfrm rot="-5400000">
            <a:off x="9231404" y="-3900315"/>
            <a:ext cx="1004347" cy="12985317"/>
            <a:chOff x="0" y="0"/>
            <a:chExt cx="410568" cy="5308283"/>
          </a:xfrm>
        </p:grpSpPr>
        <p:sp>
          <p:nvSpPr>
            <p:cNvPr id="51" name="Freeform 51">
              <a:hlinkClick r:id="rId8" action="ppaction://hlinksldjump"/>
            </p:cNvPr>
            <p:cNvSpPr/>
            <p:nvPr/>
          </p:nvSpPr>
          <p:spPr>
            <a:xfrm>
              <a:off x="0" y="0"/>
              <a:ext cx="410568" cy="5308283"/>
            </a:xfrm>
            <a:custGeom>
              <a:avLst/>
              <a:gdLst/>
              <a:ahLst/>
              <a:cxnLst/>
              <a:rect l="l" t="t" r="r" b="b"/>
              <a:pathLst>
                <a:path w="410568" h="5308283">
                  <a:moveTo>
                    <a:pt x="0" y="0"/>
                  </a:moveTo>
                  <a:lnTo>
                    <a:pt x="410568" y="0"/>
                  </a:lnTo>
                  <a:lnTo>
                    <a:pt x="410568" y="5308283"/>
                  </a:lnTo>
                  <a:lnTo>
                    <a:pt x="0" y="5308283"/>
                  </a:lnTo>
                  <a:close/>
                </a:path>
              </a:pathLst>
            </a:custGeom>
            <a:solidFill>
              <a:srgbClr val="BBBBA8"/>
            </a:solidFill>
          </p:spPr>
          <p:txBody>
            <a:bodyPr/>
            <a:lstStyle/>
            <a:p>
              <a:endParaRPr lang="de-DE" dirty="0"/>
            </a:p>
          </p:txBody>
        </p:sp>
        <p:sp>
          <p:nvSpPr>
            <p:cNvPr id="52" name="TextBox 52"/>
            <p:cNvSpPr txBox="1"/>
            <p:nvPr/>
          </p:nvSpPr>
          <p:spPr>
            <a:xfrm>
              <a:off x="0" y="-57150"/>
              <a:ext cx="410568" cy="5365433"/>
            </a:xfrm>
            <a:prstGeom prst="rect">
              <a:avLst/>
            </a:prstGeom>
          </p:spPr>
          <p:txBody>
            <a:bodyPr lIns="32729" tIns="32729" rIns="32729" bIns="32729" rtlCol="0" anchor="ctr"/>
            <a:lstStyle/>
            <a:p>
              <a:pPr algn="ctr">
                <a:lnSpc>
                  <a:spcPts val="3640"/>
                </a:lnSpc>
              </a:pPr>
              <a:endParaRPr/>
            </a:p>
          </p:txBody>
        </p:sp>
      </p:grpSp>
      <p:grpSp>
        <p:nvGrpSpPr>
          <p:cNvPr id="53" name="Group 53"/>
          <p:cNvGrpSpPr/>
          <p:nvPr/>
        </p:nvGrpSpPr>
        <p:grpSpPr>
          <a:xfrm rot="-5400000">
            <a:off x="2229958" y="1921976"/>
            <a:ext cx="1004347" cy="1340734"/>
            <a:chOff x="0" y="0"/>
            <a:chExt cx="542829" cy="724640"/>
          </a:xfrm>
        </p:grpSpPr>
        <p:sp>
          <p:nvSpPr>
            <p:cNvPr id="54" name="Freeform 54"/>
            <p:cNvSpPr/>
            <p:nvPr/>
          </p:nvSpPr>
          <p:spPr>
            <a:xfrm>
              <a:off x="0" y="0"/>
              <a:ext cx="542829" cy="724640"/>
            </a:xfrm>
            <a:custGeom>
              <a:avLst/>
              <a:gdLst/>
              <a:ahLst/>
              <a:cxnLst/>
              <a:rect l="l" t="t" r="r" b="b"/>
              <a:pathLst>
                <a:path w="542829" h="724640">
                  <a:moveTo>
                    <a:pt x="0" y="0"/>
                  </a:moveTo>
                  <a:lnTo>
                    <a:pt x="542829" y="0"/>
                  </a:lnTo>
                  <a:lnTo>
                    <a:pt x="542829" y="724640"/>
                  </a:lnTo>
                  <a:lnTo>
                    <a:pt x="0" y="724640"/>
                  </a:lnTo>
                  <a:close/>
                </a:path>
              </a:pathLst>
            </a:custGeom>
            <a:solidFill>
              <a:srgbClr val="0E4246"/>
            </a:solidFill>
          </p:spPr>
        </p:sp>
        <p:sp>
          <p:nvSpPr>
            <p:cNvPr id="55" name="TextBox 55"/>
            <p:cNvSpPr txBox="1"/>
            <p:nvPr/>
          </p:nvSpPr>
          <p:spPr>
            <a:xfrm>
              <a:off x="0" y="-57150"/>
              <a:ext cx="542829" cy="781790"/>
            </a:xfrm>
            <a:prstGeom prst="rect">
              <a:avLst/>
            </a:prstGeom>
          </p:spPr>
          <p:txBody>
            <a:bodyPr lIns="24755" tIns="24755" rIns="24755" bIns="24755" rtlCol="0" anchor="ctr"/>
            <a:lstStyle/>
            <a:p>
              <a:pPr algn="ctr">
                <a:lnSpc>
                  <a:spcPts val="3640"/>
                </a:lnSpc>
              </a:pPr>
              <a:endParaRPr/>
            </a:p>
          </p:txBody>
        </p:sp>
      </p:grpSp>
      <p:sp>
        <p:nvSpPr>
          <p:cNvPr id="56" name="TextBox 56"/>
          <p:cNvSpPr txBox="1"/>
          <p:nvPr/>
        </p:nvSpPr>
        <p:spPr>
          <a:xfrm>
            <a:off x="4821123" y="2258988"/>
            <a:ext cx="9675825" cy="497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325"/>
              </a:lnSpc>
              <a:spcBef>
                <a:spcPct val="0"/>
              </a:spcBef>
            </a:pPr>
            <a:r>
              <a:rPr lang="en-US" sz="2883" b="1" u="none" strike="noStrike" spc="57" dirty="0" err="1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Profil</a:t>
            </a:r>
            <a:r>
              <a:rPr lang="en-US" sz="2883" b="1" u="none" strike="noStrike" spc="57" dirty="0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 </a:t>
            </a:r>
            <a:r>
              <a:rPr lang="en-US" sz="2883" b="1" u="none" strike="noStrike" spc="57" dirty="0" err="1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ausfüllen</a:t>
            </a:r>
            <a:endParaRPr lang="en-US" sz="2883" b="1" u="none" strike="noStrike" spc="57" dirty="0">
              <a:solidFill>
                <a:srgbClr val="FFFFFF"/>
              </a:solidFill>
              <a:latin typeface="Arimo Bold"/>
              <a:ea typeface="Arimo Bold"/>
              <a:cs typeface="Arimo Bold"/>
              <a:sym typeface="Arimo Bold"/>
            </a:endParaRPr>
          </a:p>
        </p:txBody>
      </p:sp>
      <p:sp>
        <p:nvSpPr>
          <p:cNvPr id="57" name="TextBox 57"/>
          <p:cNvSpPr txBox="1"/>
          <p:nvPr/>
        </p:nvSpPr>
        <p:spPr>
          <a:xfrm>
            <a:off x="15511855" y="2300763"/>
            <a:ext cx="221699" cy="4763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50"/>
              </a:lnSpc>
              <a:spcBef>
                <a:spcPct val="0"/>
              </a:spcBef>
            </a:pPr>
            <a:r>
              <a:rPr lang="en-US" sz="2750" b="1" spc="137">
                <a:solidFill>
                  <a:srgbClr val="FFFFFF"/>
                </a:solidFill>
                <a:latin typeface="Aileron Bold"/>
                <a:ea typeface="Aileron Bold"/>
                <a:cs typeface="Aileron Bold"/>
                <a:sym typeface="Aileron Bold"/>
              </a:rPr>
              <a:t>5</a:t>
            </a:r>
          </a:p>
        </p:txBody>
      </p:sp>
      <p:sp>
        <p:nvSpPr>
          <p:cNvPr id="58" name="Freeform 58"/>
          <p:cNvSpPr/>
          <p:nvPr/>
        </p:nvSpPr>
        <p:spPr>
          <a:xfrm>
            <a:off x="2420428" y="2251739"/>
            <a:ext cx="681209" cy="681209"/>
          </a:xfrm>
          <a:custGeom>
            <a:avLst/>
            <a:gdLst/>
            <a:ahLst/>
            <a:cxnLst/>
            <a:rect l="l" t="t" r="r" b="b"/>
            <a:pathLst>
              <a:path w="681209" h="681209">
                <a:moveTo>
                  <a:pt x="0" y="0"/>
                </a:moveTo>
                <a:lnTo>
                  <a:pt x="681209" y="0"/>
                </a:lnTo>
                <a:lnTo>
                  <a:pt x="681209" y="681209"/>
                </a:lnTo>
                <a:lnTo>
                  <a:pt x="0" y="681209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59" name="Freeform 59"/>
          <p:cNvSpPr/>
          <p:nvPr/>
        </p:nvSpPr>
        <p:spPr>
          <a:xfrm>
            <a:off x="2387302" y="3322452"/>
            <a:ext cx="681209" cy="666733"/>
          </a:xfrm>
          <a:custGeom>
            <a:avLst/>
            <a:gdLst/>
            <a:ahLst/>
            <a:cxnLst/>
            <a:rect l="l" t="t" r="r" b="b"/>
            <a:pathLst>
              <a:path w="681209" h="666733">
                <a:moveTo>
                  <a:pt x="0" y="0"/>
                </a:moveTo>
                <a:lnTo>
                  <a:pt x="681209" y="0"/>
                </a:lnTo>
                <a:lnTo>
                  <a:pt x="681209" y="666733"/>
                </a:lnTo>
                <a:lnTo>
                  <a:pt x="0" y="66673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60" name="Freeform 60"/>
          <p:cNvSpPr/>
          <p:nvPr/>
        </p:nvSpPr>
        <p:spPr>
          <a:xfrm>
            <a:off x="2387302" y="4384263"/>
            <a:ext cx="681209" cy="670062"/>
          </a:xfrm>
          <a:custGeom>
            <a:avLst/>
            <a:gdLst/>
            <a:ahLst/>
            <a:cxnLst/>
            <a:rect l="l" t="t" r="r" b="b"/>
            <a:pathLst>
              <a:path w="681209" h="670062">
                <a:moveTo>
                  <a:pt x="0" y="0"/>
                </a:moveTo>
                <a:lnTo>
                  <a:pt x="681209" y="0"/>
                </a:lnTo>
                <a:lnTo>
                  <a:pt x="681209" y="670062"/>
                </a:lnTo>
                <a:lnTo>
                  <a:pt x="0" y="670062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</p:sp>
      <p:sp>
        <p:nvSpPr>
          <p:cNvPr id="61" name="Freeform 61"/>
          <p:cNvSpPr/>
          <p:nvPr/>
        </p:nvSpPr>
        <p:spPr>
          <a:xfrm>
            <a:off x="2387302" y="5500796"/>
            <a:ext cx="681209" cy="567958"/>
          </a:xfrm>
          <a:custGeom>
            <a:avLst/>
            <a:gdLst/>
            <a:ahLst/>
            <a:cxnLst/>
            <a:rect l="l" t="t" r="r" b="b"/>
            <a:pathLst>
              <a:path w="681209" h="567958">
                <a:moveTo>
                  <a:pt x="0" y="0"/>
                </a:moveTo>
                <a:lnTo>
                  <a:pt x="681209" y="0"/>
                </a:lnTo>
                <a:lnTo>
                  <a:pt x="681209" y="567958"/>
                </a:lnTo>
                <a:lnTo>
                  <a:pt x="0" y="567958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</p:sp>
      <p:sp>
        <p:nvSpPr>
          <p:cNvPr id="62" name="Freeform 62"/>
          <p:cNvSpPr/>
          <p:nvPr/>
        </p:nvSpPr>
        <p:spPr>
          <a:xfrm>
            <a:off x="2387302" y="6582107"/>
            <a:ext cx="681209" cy="536297"/>
          </a:xfrm>
          <a:custGeom>
            <a:avLst/>
            <a:gdLst/>
            <a:ahLst/>
            <a:cxnLst/>
            <a:rect l="l" t="t" r="r" b="b"/>
            <a:pathLst>
              <a:path w="681209" h="536297">
                <a:moveTo>
                  <a:pt x="0" y="0"/>
                </a:moveTo>
                <a:lnTo>
                  <a:pt x="681209" y="0"/>
                </a:lnTo>
                <a:lnTo>
                  <a:pt x="681209" y="536297"/>
                </a:lnTo>
                <a:lnTo>
                  <a:pt x="0" y="536297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</p:sp>
      <p:sp>
        <p:nvSpPr>
          <p:cNvPr id="63" name="Freeform 63"/>
          <p:cNvSpPr/>
          <p:nvPr/>
        </p:nvSpPr>
        <p:spPr>
          <a:xfrm>
            <a:off x="2387302" y="7519685"/>
            <a:ext cx="681209" cy="792104"/>
          </a:xfrm>
          <a:custGeom>
            <a:avLst/>
            <a:gdLst/>
            <a:ahLst/>
            <a:cxnLst/>
            <a:rect l="l" t="t" r="r" b="b"/>
            <a:pathLst>
              <a:path w="681209" h="792104">
                <a:moveTo>
                  <a:pt x="0" y="0"/>
                </a:moveTo>
                <a:lnTo>
                  <a:pt x="681209" y="0"/>
                </a:lnTo>
                <a:lnTo>
                  <a:pt x="681209" y="792103"/>
                </a:lnTo>
                <a:lnTo>
                  <a:pt x="0" y="792103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a:blipFill>
        </p:spPr>
      </p:sp>
      <p:sp>
        <p:nvSpPr>
          <p:cNvPr id="64" name="Freeform 64"/>
          <p:cNvSpPr/>
          <p:nvPr/>
        </p:nvSpPr>
        <p:spPr>
          <a:xfrm>
            <a:off x="2387302" y="8781964"/>
            <a:ext cx="681209" cy="398507"/>
          </a:xfrm>
          <a:custGeom>
            <a:avLst/>
            <a:gdLst/>
            <a:ahLst/>
            <a:cxnLst/>
            <a:rect l="l" t="t" r="r" b="b"/>
            <a:pathLst>
              <a:path w="681209" h="398507">
                <a:moveTo>
                  <a:pt x="0" y="0"/>
                </a:moveTo>
                <a:lnTo>
                  <a:pt x="681209" y="0"/>
                </a:lnTo>
                <a:lnTo>
                  <a:pt x="681209" y="398507"/>
                </a:lnTo>
                <a:lnTo>
                  <a:pt x="0" y="398507"/>
                </a:lnTo>
                <a:lnTo>
                  <a:pt x="0" y="0"/>
                </a:lnTo>
                <a:close/>
              </a:path>
            </a:pathLst>
          </a:custGeom>
          <a:blipFill>
            <a:blip r:embed="rId21">
              <a:extLst>
                <a:ext uri="{96DAC541-7B7A-43D3-8B79-37D633B846F1}">
                  <asvg:svgBlip xmlns:asvg="http://schemas.microsoft.com/office/drawing/2016/SVG/main" r:embed="rId22"/>
                </a:ext>
              </a:extLst>
            </a:blip>
            <a:stretch>
              <a:fillRect/>
            </a:stretch>
          </a:blipFill>
        </p:spPr>
      </p:sp>
      <p:grpSp>
        <p:nvGrpSpPr>
          <p:cNvPr id="65" name="Group 65"/>
          <p:cNvGrpSpPr/>
          <p:nvPr/>
        </p:nvGrpSpPr>
        <p:grpSpPr>
          <a:xfrm rot="-5400000">
            <a:off x="9231404" y="-4961785"/>
            <a:ext cx="1004347" cy="12985317"/>
            <a:chOff x="0" y="0"/>
            <a:chExt cx="410568" cy="5308283"/>
          </a:xfrm>
        </p:grpSpPr>
        <p:sp>
          <p:nvSpPr>
            <p:cNvPr id="66" name="Freeform 66">
              <a:hlinkClick r:id="rId23" action="ppaction://hlinksldjump"/>
            </p:cNvPr>
            <p:cNvSpPr/>
            <p:nvPr/>
          </p:nvSpPr>
          <p:spPr>
            <a:xfrm>
              <a:off x="0" y="0"/>
              <a:ext cx="410568" cy="5308283"/>
            </a:xfrm>
            <a:custGeom>
              <a:avLst/>
              <a:gdLst/>
              <a:ahLst/>
              <a:cxnLst/>
              <a:rect l="l" t="t" r="r" b="b"/>
              <a:pathLst>
                <a:path w="410568" h="5308283">
                  <a:moveTo>
                    <a:pt x="0" y="0"/>
                  </a:moveTo>
                  <a:lnTo>
                    <a:pt x="410568" y="0"/>
                  </a:lnTo>
                  <a:lnTo>
                    <a:pt x="410568" y="5308283"/>
                  </a:lnTo>
                  <a:lnTo>
                    <a:pt x="0" y="5308283"/>
                  </a:lnTo>
                  <a:close/>
                </a:path>
              </a:pathLst>
            </a:custGeom>
            <a:solidFill>
              <a:srgbClr val="BBBBA8"/>
            </a:solidFill>
          </p:spPr>
        </p:sp>
        <p:sp>
          <p:nvSpPr>
            <p:cNvPr id="67" name="TextBox 67"/>
            <p:cNvSpPr txBox="1"/>
            <p:nvPr/>
          </p:nvSpPr>
          <p:spPr>
            <a:xfrm>
              <a:off x="0" y="-57150"/>
              <a:ext cx="410568" cy="5365433"/>
            </a:xfrm>
            <a:prstGeom prst="rect">
              <a:avLst/>
            </a:prstGeom>
          </p:spPr>
          <p:txBody>
            <a:bodyPr lIns="32729" tIns="32729" rIns="32729" bIns="32729" rtlCol="0" anchor="ctr"/>
            <a:lstStyle/>
            <a:p>
              <a:pPr algn="ctr">
                <a:lnSpc>
                  <a:spcPts val="3640"/>
                </a:lnSpc>
              </a:pPr>
              <a:endParaRPr/>
            </a:p>
          </p:txBody>
        </p:sp>
      </p:grpSp>
      <p:grpSp>
        <p:nvGrpSpPr>
          <p:cNvPr id="68" name="Group 68"/>
          <p:cNvGrpSpPr/>
          <p:nvPr/>
        </p:nvGrpSpPr>
        <p:grpSpPr>
          <a:xfrm rot="-5400000">
            <a:off x="2229958" y="860506"/>
            <a:ext cx="1004347" cy="1340734"/>
            <a:chOff x="0" y="0"/>
            <a:chExt cx="542829" cy="724640"/>
          </a:xfrm>
        </p:grpSpPr>
        <p:sp>
          <p:nvSpPr>
            <p:cNvPr id="69" name="Freeform 69"/>
            <p:cNvSpPr/>
            <p:nvPr/>
          </p:nvSpPr>
          <p:spPr>
            <a:xfrm>
              <a:off x="0" y="0"/>
              <a:ext cx="542829" cy="724640"/>
            </a:xfrm>
            <a:custGeom>
              <a:avLst/>
              <a:gdLst/>
              <a:ahLst/>
              <a:cxnLst/>
              <a:rect l="l" t="t" r="r" b="b"/>
              <a:pathLst>
                <a:path w="542829" h="724640">
                  <a:moveTo>
                    <a:pt x="0" y="0"/>
                  </a:moveTo>
                  <a:lnTo>
                    <a:pt x="542829" y="0"/>
                  </a:lnTo>
                  <a:lnTo>
                    <a:pt x="542829" y="724640"/>
                  </a:lnTo>
                  <a:lnTo>
                    <a:pt x="0" y="724640"/>
                  </a:lnTo>
                  <a:close/>
                </a:path>
              </a:pathLst>
            </a:custGeom>
            <a:solidFill>
              <a:srgbClr val="032B4F"/>
            </a:solidFill>
          </p:spPr>
        </p:sp>
        <p:sp>
          <p:nvSpPr>
            <p:cNvPr id="70" name="TextBox 70"/>
            <p:cNvSpPr txBox="1"/>
            <p:nvPr/>
          </p:nvSpPr>
          <p:spPr>
            <a:xfrm>
              <a:off x="0" y="-57150"/>
              <a:ext cx="542829" cy="781790"/>
            </a:xfrm>
            <a:prstGeom prst="rect">
              <a:avLst/>
            </a:prstGeom>
          </p:spPr>
          <p:txBody>
            <a:bodyPr lIns="24755" tIns="24755" rIns="24755" bIns="24755" rtlCol="0" anchor="ctr"/>
            <a:lstStyle/>
            <a:p>
              <a:pPr algn="ctr">
                <a:lnSpc>
                  <a:spcPts val="3640"/>
                </a:lnSpc>
              </a:pPr>
              <a:endParaRPr/>
            </a:p>
          </p:txBody>
        </p:sp>
      </p:grpSp>
      <p:sp>
        <p:nvSpPr>
          <p:cNvPr id="71" name="TextBox 71"/>
          <p:cNvSpPr txBox="1"/>
          <p:nvPr/>
        </p:nvSpPr>
        <p:spPr>
          <a:xfrm>
            <a:off x="4821123" y="1197518"/>
            <a:ext cx="9675825" cy="531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325"/>
              </a:lnSpc>
              <a:spcBef>
                <a:spcPct val="0"/>
              </a:spcBef>
            </a:pPr>
            <a:r>
              <a:rPr lang="en-US" sz="2883" b="1" spc="57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Anmeldung</a:t>
            </a:r>
          </a:p>
        </p:txBody>
      </p:sp>
      <p:sp>
        <p:nvSpPr>
          <p:cNvPr id="72" name="TextBox 72"/>
          <p:cNvSpPr txBox="1"/>
          <p:nvPr/>
        </p:nvSpPr>
        <p:spPr>
          <a:xfrm>
            <a:off x="15511855" y="1239293"/>
            <a:ext cx="221699" cy="4763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50"/>
              </a:lnSpc>
              <a:spcBef>
                <a:spcPct val="0"/>
              </a:spcBef>
            </a:pPr>
            <a:r>
              <a:rPr lang="en-US" sz="2750" b="1" spc="137">
                <a:solidFill>
                  <a:srgbClr val="FFFFFF"/>
                </a:solidFill>
                <a:latin typeface="Aileron Bold"/>
                <a:ea typeface="Aileron Bold"/>
                <a:cs typeface="Aileron Bold"/>
                <a:sym typeface="Aileron Bold"/>
              </a:rPr>
              <a:t>2</a:t>
            </a:r>
          </a:p>
        </p:txBody>
      </p:sp>
      <p:sp>
        <p:nvSpPr>
          <p:cNvPr id="73" name="Freeform 73"/>
          <p:cNvSpPr/>
          <p:nvPr/>
        </p:nvSpPr>
        <p:spPr>
          <a:xfrm>
            <a:off x="2387302" y="1190269"/>
            <a:ext cx="681209" cy="681209"/>
          </a:xfrm>
          <a:custGeom>
            <a:avLst/>
            <a:gdLst/>
            <a:ahLst/>
            <a:cxnLst/>
            <a:rect l="l" t="t" r="r" b="b"/>
            <a:pathLst>
              <a:path w="681209" h="681209">
                <a:moveTo>
                  <a:pt x="0" y="0"/>
                </a:moveTo>
                <a:lnTo>
                  <a:pt x="681209" y="0"/>
                </a:lnTo>
                <a:lnTo>
                  <a:pt x="681209" y="681209"/>
                </a:lnTo>
                <a:lnTo>
                  <a:pt x="0" y="681209"/>
                </a:lnTo>
                <a:lnTo>
                  <a:pt x="0" y="0"/>
                </a:lnTo>
                <a:close/>
              </a:path>
            </a:pathLst>
          </a:custGeom>
          <a:blipFill>
            <a:blip r:embed="rId24">
              <a:extLs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/>
            </a:stretch>
          </a:blipFill>
        </p:spPr>
      </p:sp>
      <p:sp>
        <p:nvSpPr>
          <p:cNvPr id="74" name="TextBox 74"/>
          <p:cNvSpPr txBox="1"/>
          <p:nvPr/>
        </p:nvSpPr>
        <p:spPr>
          <a:xfrm>
            <a:off x="5272255" y="175889"/>
            <a:ext cx="7743489" cy="5878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716"/>
              </a:lnSpc>
              <a:spcBef>
                <a:spcPct val="0"/>
              </a:spcBef>
            </a:pPr>
            <a:r>
              <a:rPr lang="en-US" sz="3600" b="1" spc="107">
                <a:solidFill>
                  <a:srgbClr val="191919"/>
                </a:solidFill>
                <a:latin typeface="Aileron Ultra-Bold"/>
                <a:ea typeface="Aileron Ultra-Bold"/>
                <a:cs typeface="Aileron Ultra-Bold"/>
                <a:sym typeface="Aileron Ultra-Bold"/>
              </a:rPr>
              <a:t>DOLMA BUCHUNGSPLATTFORM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2645538" cy="2926457"/>
            <a:chOff x="0" y="0"/>
            <a:chExt cx="696767" cy="77075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96767" cy="770754"/>
            </a:xfrm>
            <a:custGeom>
              <a:avLst/>
              <a:gdLst/>
              <a:ahLst/>
              <a:cxnLst/>
              <a:rect l="l" t="t" r="r" b="b"/>
              <a:pathLst>
                <a:path w="696767" h="770754">
                  <a:moveTo>
                    <a:pt x="0" y="0"/>
                  </a:moveTo>
                  <a:lnTo>
                    <a:pt x="696767" y="0"/>
                  </a:lnTo>
                  <a:lnTo>
                    <a:pt x="696767" y="770754"/>
                  </a:lnTo>
                  <a:lnTo>
                    <a:pt x="0" y="770754"/>
                  </a:lnTo>
                  <a:close/>
                </a:path>
              </a:pathLst>
            </a:custGeom>
            <a:solidFill>
              <a:srgbClr val="032B4F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696767" cy="82790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40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0" y="2926457"/>
            <a:ext cx="2645538" cy="7492712"/>
            <a:chOff x="0" y="0"/>
            <a:chExt cx="696767" cy="1973389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96767" cy="1973389"/>
            </a:xfrm>
            <a:custGeom>
              <a:avLst/>
              <a:gdLst/>
              <a:ahLst/>
              <a:cxnLst/>
              <a:rect l="l" t="t" r="r" b="b"/>
              <a:pathLst>
                <a:path w="696767" h="1973389">
                  <a:moveTo>
                    <a:pt x="0" y="0"/>
                  </a:moveTo>
                  <a:lnTo>
                    <a:pt x="696767" y="0"/>
                  </a:lnTo>
                  <a:lnTo>
                    <a:pt x="696767" y="1973389"/>
                  </a:lnTo>
                  <a:lnTo>
                    <a:pt x="0" y="1973389"/>
                  </a:lnTo>
                  <a:close/>
                </a:path>
              </a:pathLst>
            </a:custGeom>
            <a:solidFill>
              <a:srgbClr val="BBBBA8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57150"/>
              <a:ext cx="696767" cy="203053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40"/>
                </a:lnSpc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441498" y="527260"/>
            <a:ext cx="1762542" cy="1871936"/>
          </a:xfrm>
          <a:custGeom>
            <a:avLst/>
            <a:gdLst/>
            <a:ahLst/>
            <a:cxnLst/>
            <a:rect l="l" t="t" r="r" b="b"/>
            <a:pathLst>
              <a:path w="1762542" h="1871936">
                <a:moveTo>
                  <a:pt x="0" y="0"/>
                </a:moveTo>
                <a:lnTo>
                  <a:pt x="1762542" y="0"/>
                </a:lnTo>
                <a:lnTo>
                  <a:pt x="1762542" y="1871936"/>
                </a:lnTo>
                <a:lnTo>
                  <a:pt x="0" y="187193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06" b="-539"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3112061" y="952500"/>
            <a:ext cx="14147239" cy="87261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92"/>
              </a:lnSpc>
              <a:spcBef>
                <a:spcPct val="0"/>
              </a:spcBef>
            </a:pPr>
            <a:r>
              <a:rPr lang="en-US" sz="2394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Die </a:t>
            </a:r>
            <a:r>
              <a:rPr lang="en-US" sz="2394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Buchungsplattform</a:t>
            </a:r>
            <a:r>
              <a:rPr lang="en-US" sz="2394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DolMa </a:t>
            </a:r>
            <a:r>
              <a:rPr lang="en-US" sz="2394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verbindet</a:t>
            </a:r>
            <a:r>
              <a:rPr lang="en-US" sz="2394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394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Auftraggeber</a:t>
            </a:r>
            <a:r>
              <a:rPr lang="en-US" sz="2394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– </a:t>
            </a:r>
            <a:r>
              <a:rPr lang="en-US" sz="2394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Behörden</a:t>
            </a:r>
            <a:r>
              <a:rPr lang="en-US" sz="2394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, </a:t>
            </a:r>
            <a:r>
              <a:rPr lang="en-US" sz="2394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Arztpraxen</a:t>
            </a:r>
            <a:r>
              <a:rPr lang="en-US" sz="2394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, Schulen und </a:t>
            </a:r>
            <a:r>
              <a:rPr lang="en-US" sz="2394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andere</a:t>
            </a:r>
            <a:r>
              <a:rPr lang="en-US" sz="2394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394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Institutionen</a:t>
            </a:r>
            <a:r>
              <a:rPr lang="en-US" sz="2394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im Landkreis Marburg-Biedenkopf – </a:t>
            </a:r>
            <a:r>
              <a:rPr lang="en-US" sz="2394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mit</a:t>
            </a:r>
            <a:r>
              <a:rPr lang="en-US" sz="2394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394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Laien-Dolmetschenden</a:t>
            </a:r>
            <a:r>
              <a:rPr lang="en-US" sz="2394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. Als </a:t>
            </a:r>
            <a:r>
              <a:rPr lang="en-US" sz="2394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registrierte</a:t>
            </a:r>
            <a:r>
              <a:rPr lang="en-US" sz="2394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Person </a:t>
            </a:r>
            <a:r>
              <a:rPr lang="en-US" sz="2394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erhalten</a:t>
            </a:r>
            <a:r>
              <a:rPr lang="en-US" sz="2394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Sie </a:t>
            </a:r>
            <a:r>
              <a:rPr lang="en-US" sz="2394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über</a:t>
            </a:r>
            <a:r>
              <a:rPr lang="en-US" sz="2394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die </a:t>
            </a:r>
            <a:r>
              <a:rPr lang="en-US" sz="2394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Plattform</a:t>
            </a:r>
            <a:r>
              <a:rPr lang="en-US" sz="2394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394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Buchungsanfragen</a:t>
            </a:r>
            <a:r>
              <a:rPr lang="en-US" sz="2394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für </a:t>
            </a:r>
            <a:r>
              <a:rPr lang="en-US" sz="2394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Dolmetscheinsätze</a:t>
            </a:r>
            <a:r>
              <a:rPr lang="en-US" sz="2394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in </a:t>
            </a:r>
            <a:r>
              <a:rPr lang="en-US" sz="2394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Ihrer</a:t>
            </a:r>
            <a:r>
              <a:rPr lang="en-US" sz="2394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394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Sprache</a:t>
            </a:r>
            <a:r>
              <a:rPr lang="en-US" sz="2394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, </a:t>
            </a:r>
            <a:r>
              <a:rPr lang="en-US" sz="2394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können</a:t>
            </a:r>
            <a:r>
              <a:rPr lang="en-US" sz="2394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394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diese</a:t>
            </a:r>
            <a:r>
              <a:rPr lang="en-US" sz="2394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394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annehmen</a:t>
            </a:r>
            <a:r>
              <a:rPr lang="en-US" sz="2394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394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oder</a:t>
            </a:r>
            <a:r>
              <a:rPr lang="en-US" sz="2394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394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ablehnen</a:t>
            </a:r>
            <a:r>
              <a:rPr lang="en-US" sz="2394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und </a:t>
            </a:r>
            <a:r>
              <a:rPr lang="en-US" sz="2394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Ihre</a:t>
            </a:r>
            <a:r>
              <a:rPr lang="en-US" sz="2394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394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Verfügbarkeit</a:t>
            </a:r>
            <a:r>
              <a:rPr lang="en-US" sz="2394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394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selbst</a:t>
            </a:r>
            <a:r>
              <a:rPr lang="en-US" sz="2394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394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verwalten</a:t>
            </a:r>
            <a:r>
              <a:rPr lang="en-US" sz="2394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.</a:t>
            </a:r>
          </a:p>
          <a:p>
            <a:pPr algn="l">
              <a:lnSpc>
                <a:spcPts val="3592"/>
              </a:lnSpc>
              <a:spcBef>
                <a:spcPct val="0"/>
              </a:spcBef>
            </a:pPr>
            <a:r>
              <a:rPr lang="en-US" sz="2394" b="1" spc="47" dirty="0">
                <a:solidFill>
                  <a:srgbClr val="191919"/>
                </a:solidFill>
                <a:latin typeface="Arimo Bold"/>
                <a:ea typeface="Arimo Bold"/>
                <a:cs typeface="Arimo Bold"/>
                <a:sym typeface="Arimo Bold"/>
              </a:rPr>
              <a:t>Link </a:t>
            </a:r>
            <a:r>
              <a:rPr lang="en-US" sz="2394" b="1" spc="47" dirty="0" err="1">
                <a:solidFill>
                  <a:srgbClr val="191919"/>
                </a:solidFill>
                <a:latin typeface="Arimo Bold"/>
                <a:ea typeface="Arimo Bold"/>
                <a:cs typeface="Arimo Bold"/>
                <a:sym typeface="Arimo Bold"/>
              </a:rPr>
              <a:t>zur</a:t>
            </a:r>
            <a:r>
              <a:rPr lang="en-US" sz="2394" b="1" spc="47" dirty="0">
                <a:solidFill>
                  <a:srgbClr val="191919"/>
                </a:solidFill>
                <a:latin typeface="Arimo Bold"/>
                <a:ea typeface="Arimo Bold"/>
                <a:cs typeface="Arimo Bold"/>
                <a:sym typeface="Arimo Bold"/>
              </a:rPr>
              <a:t> </a:t>
            </a:r>
            <a:r>
              <a:rPr lang="en-US" sz="2394" b="1" spc="47" dirty="0" err="1">
                <a:solidFill>
                  <a:srgbClr val="191919"/>
                </a:solidFill>
                <a:latin typeface="Arimo Bold"/>
                <a:ea typeface="Arimo Bold"/>
                <a:cs typeface="Arimo Bold"/>
                <a:sym typeface="Arimo Bold"/>
              </a:rPr>
              <a:t>Plattform</a:t>
            </a:r>
            <a:r>
              <a:rPr lang="en-US" sz="2394" b="1" spc="47" dirty="0">
                <a:solidFill>
                  <a:srgbClr val="191919"/>
                </a:solidFill>
                <a:latin typeface="Arimo Bold"/>
                <a:ea typeface="Arimo Bold"/>
                <a:cs typeface="Arimo Bold"/>
                <a:sym typeface="Arimo Bold"/>
              </a:rPr>
              <a:t>: </a:t>
            </a:r>
            <a:r>
              <a:rPr lang="en-US" sz="2394" b="1" u="sng" spc="47" dirty="0">
                <a:solidFill>
                  <a:srgbClr val="191919"/>
                </a:solidFill>
                <a:latin typeface="Arimo Bold"/>
                <a:ea typeface="Arimo Bold"/>
                <a:cs typeface="Arimo Bold"/>
                <a:sym typeface="Arimo Bold"/>
                <a:hlinkClick r:id="rId3" tooltip="https://dolma-marburg-biedenkopf.de"/>
              </a:rPr>
              <a:t>https://dolma-marburg-biedenkopf.de/</a:t>
            </a:r>
            <a:r>
              <a:rPr lang="en-US" sz="2394" b="1" spc="47" dirty="0">
                <a:solidFill>
                  <a:srgbClr val="191919"/>
                </a:solidFill>
                <a:latin typeface="Arimo Bold"/>
                <a:ea typeface="Arimo Bold"/>
                <a:cs typeface="Arimo Bold"/>
                <a:sym typeface="Arimo Bold"/>
              </a:rPr>
              <a:t> </a:t>
            </a:r>
          </a:p>
          <a:p>
            <a:pPr algn="l">
              <a:lnSpc>
                <a:spcPts val="3592"/>
              </a:lnSpc>
              <a:spcBef>
                <a:spcPct val="0"/>
              </a:spcBef>
            </a:pPr>
            <a:endParaRPr lang="en-US" sz="2394" b="1" spc="47" dirty="0">
              <a:solidFill>
                <a:srgbClr val="191919"/>
              </a:solidFill>
              <a:latin typeface="Arimo Bold"/>
              <a:ea typeface="Arimo Bold"/>
              <a:cs typeface="Arimo Bold"/>
              <a:sym typeface="Arimo Bold"/>
            </a:endParaRPr>
          </a:p>
          <a:p>
            <a:pPr algn="l">
              <a:lnSpc>
                <a:spcPts val="3592"/>
              </a:lnSpc>
              <a:spcBef>
                <a:spcPct val="0"/>
              </a:spcBef>
            </a:pPr>
            <a:r>
              <a:rPr lang="en-US" sz="2394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Neue </a:t>
            </a:r>
            <a:r>
              <a:rPr lang="en-US" sz="2394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Dolmetschende</a:t>
            </a:r>
            <a:r>
              <a:rPr lang="en-US" sz="2394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394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können</a:t>
            </a:r>
            <a:r>
              <a:rPr lang="en-US" sz="2394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394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sich</a:t>
            </a:r>
            <a:r>
              <a:rPr lang="en-US" sz="2394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394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nach</a:t>
            </a:r>
            <a:r>
              <a:rPr lang="en-US" sz="2394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394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Absprache</a:t>
            </a:r>
            <a:r>
              <a:rPr lang="en-US" sz="2394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394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mit</a:t>
            </a:r>
            <a:r>
              <a:rPr lang="en-US" sz="2394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der Koordinierungsstelle </a:t>
            </a:r>
            <a:r>
              <a:rPr lang="en-US" sz="2394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beim</a:t>
            </a:r>
            <a:r>
              <a:rPr lang="en-US" sz="2394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Landkreis Marburg-Biedenkopf </a:t>
            </a:r>
            <a:r>
              <a:rPr lang="en-US" sz="2394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registrieren</a:t>
            </a:r>
            <a:r>
              <a:rPr lang="en-US" sz="2394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.</a:t>
            </a:r>
          </a:p>
          <a:p>
            <a:pPr algn="l">
              <a:lnSpc>
                <a:spcPts val="3592"/>
              </a:lnSpc>
              <a:spcBef>
                <a:spcPct val="0"/>
              </a:spcBef>
            </a:pPr>
            <a:endParaRPr lang="en-US" sz="2394" spc="47" dirty="0">
              <a:solidFill>
                <a:srgbClr val="191919"/>
              </a:solidFill>
              <a:latin typeface="Arimo"/>
              <a:ea typeface="Arimo"/>
              <a:cs typeface="Arimo"/>
              <a:sym typeface="Arimo"/>
            </a:endParaRPr>
          </a:p>
          <a:p>
            <a:pPr algn="ctr">
              <a:lnSpc>
                <a:spcPts val="3640"/>
              </a:lnSpc>
            </a:pPr>
            <a:r>
              <a:rPr lang="en-US" sz="2394" b="1" spc="47" dirty="0" err="1">
                <a:solidFill>
                  <a:srgbClr val="191919"/>
                </a:solidFill>
                <a:latin typeface="Arimo Bold"/>
                <a:ea typeface="Arimo Bold"/>
                <a:cs typeface="Arimo Bold"/>
                <a:sym typeface="Arimo Bold"/>
              </a:rPr>
              <a:t>Melden</a:t>
            </a:r>
            <a:r>
              <a:rPr lang="en-US" sz="2394" b="1" spc="47" dirty="0">
                <a:solidFill>
                  <a:srgbClr val="191919"/>
                </a:solidFill>
                <a:latin typeface="Arimo Bold"/>
                <a:ea typeface="Arimo Bold"/>
                <a:cs typeface="Arimo Bold"/>
                <a:sym typeface="Arimo Bold"/>
              </a:rPr>
              <a:t> Sie </a:t>
            </a:r>
            <a:r>
              <a:rPr lang="en-US" sz="2394" b="1" spc="47" dirty="0" err="1">
                <a:solidFill>
                  <a:srgbClr val="191919"/>
                </a:solidFill>
                <a:latin typeface="Arimo Bold"/>
                <a:ea typeface="Arimo Bold"/>
                <a:cs typeface="Arimo Bold"/>
                <a:sym typeface="Arimo Bold"/>
              </a:rPr>
              <a:t>sich</a:t>
            </a:r>
            <a:r>
              <a:rPr lang="en-US" sz="2394" b="1" spc="47" dirty="0">
                <a:solidFill>
                  <a:srgbClr val="191919"/>
                </a:solidFill>
                <a:latin typeface="Arimo Bold"/>
                <a:ea typeface="Arimo Bold"/>
                <a:cs typeface="Arimo Bold"/>
                <a:sym typeface="Arimo Bold"/>
              </a:rPr>
              <a:t> </a:t>
            </a:r>
            <a:r>
              <a:rPr lang="en-US" sz="2394" b="1" spc="47" dirty="0" err="1">
                <a:solidFill>
                  <a:srgbClr val="191919"/>
                </a:solidFill>
                <a:latin typeface="Arimo Bold"/>
                <a:ea typeface="Arimo Bold"/>
                <a:cs typeface="Arimo Bold"/>
                <a:sym typeface="Arimo Bold"/>
              </a:rPr>
              <a:t>beim</a:t>
            </a:r>
            <a:r>
              <a:rPr lang="en-US" sz="2394" b="1" spc="47" dirty="0">
                <a:solidFill>
                  <a:srgbClr val="191919"/>
                </a:solidFill>
                <a:latin typeface="Arimo Bold"/>
                <a:ea typeface="Arimo Bold"/>
                <a:cs typeface="Arimo Bold"/>
                <a:sym typeface="Arimo Bold"/>
              </a:rPr>
              <a:t> Büro für Integration </a:t>
            </a:r>
            <a:r>
              <a:rPr lang="en-US" sz="2394" b="1" spc="47" dirty="0" err="1">
                <a:solidFill>
                  <a:srgbClr val="191919"/>
                </a:solidFill>
                <a:latin typeface="Arimo Bold"/>
                <a:ea typeface="Arimo Bold"/>
                <a:cs typeface="Arimo Bold"/>
                <a:sym typeface="Arimo Bold"/>
              </a:rPr>
              <a:t>unter</a:t>
            </a:r>
            <a:endParaRPr lang="en-US" sz="2394" b="1" spc="47" dirty="0">
              <a:solidFill>
                <a:srgbClr val="191919"/>
              </a:solidFill>
              <a:latin typeface="Arimo Bold"/>
              <a:ea typeface="Arimo Bold"/>
              <a:cs typeface="Arimo Bold"/>
              <a:sym typeface="Arimo Bold"/>
            </a:endParaRPr>
          </a:p>
          <a:p>
            <a:pPr algn="ctr">
              <a:lnSpc>
                <a:spcPts val="3640"/>
              </a:lnSpc>
            </a:pPr>
            <a:r>
              <a:rPr lang="en-US" sz="2394" b="1" u="sng" spc="47" dirty="0">
                <a:solidFill>
                  <a:srgbClr val="191919"/>
                </a:solidFill>
                <a:latin typeface="Arimo Bold"/>
                <a:ea typeface="Arimo Bold"/>
                <a:cs typeface="Arimo Bold"/>
                <a:sym typeface="Arimo Bold"/>
                <a:hlinkClick r:id="rId4" tooltip="mailto:dolma@marburg-biedenkopf.de"/>
              </a:rPr>
              <a:t>dolma@marburg-biedenkopf.de</a:t>
            </a:r>
            <a:r>
              <a:rPr lang="en-US" sz="2394" b="1" spc="47" dirty="0">
                <a:solidFill>
                  <a:srgbClr val="191919"/>
                </a:solidFill>
                <a:latin typeface="Arimo Bold"/>
                <a:ea typeface="Arimo Bold"/>
                <a:cs typeface="Arimo Bold"/>
                <a:sym typeface="Arimo Bold"/>
              </a:rPr>
              <a:t> </a:t>
            </a:r>
            <a:r>
              <a:rPr lang="en-US" sz="2394" b="1" spc="47" dirty="0" err="1">
                <a:solidFill>
                  <a:srgbClr val="191919"/>
                </a:solidFill>
                <a:latin typeface="Arimo Bold"/>
                <a:ea typeface="Arimo Bold"/>
                <a:cs typeface="Arimo Bold"/>
                <a:sym typeface="Arimo Bold"/>
              </a:rPr>
              <a:t>oder</a:t>
            </a:r>
            <a:r>
              <a:rPr lang="en-US" sz="2394" b="1" spc="47" dirty="0">
                <a:solidFill>
                  <a:srgbClr val="CC2A2E"/>
                </a:solidFill>
                <a:latin typeface="Arimo Bold"/>
                <a:ea typeface="Arimo Bold"/>
                <a:cs typeface="Arimo Bold"/>
                <a:sym typeface="Arimo Bold"/>
              </a:rPr>
              <a:t> </a:t>
            </a:r>
            <a:r>
              <a:rPr lang="en-US" sz="2400" spc="130" dirty="0">
                <a:latin typeface="Arimo Bold" panose="020B0604020202020204" charset="0"/>
                <a:ea typeface="Arimo Bold" panose="020B0604020202020204" charset="0"/>
                <a:cs typeface="Arimo Bold" panose="020B0604020202020204" charset="0"/>
                <a:sym typeface="Aileron"/>
              </a:rPr>
              <a:t>06421 405 4181</a:t>
            </a:r>
          </a:p>
          <a:p>
            <a:pPr marL="517077" lvl="1" indent="-258538" algn="l">
              <a:lnSpc>
                <a:spcPts val="3592"/>
              </a:lnSpc>
              <a:buFont typeface="Arial"/>
              <a:buChar char="•"/>
            </a:pPr>
            <a:r>
              <a:rPr lang="en-US" sz="2394" b="1" spc="47" dirty="0">
                <a:solidFill>
                  <a:srgbClr val="191919"/>
                </a:solidFill>
                <a:latin typeface="Arimo Bold"/>
                <a:ea typeface="Arimo Bold"/>
                <a:cs typeface="Arimo Bold"/>
                <a:sym typeface="Arimo Bold"/>
              </a:rPr>
              <a:t>Die Koordinierungsstelle </a:t>
            </a:r>
            <a:r>
              <a:rPr lang="en-US" sz="2394" b="1" spc="47" dirty="0" err="1">
                <a:solidFill>
                  <a:srgbClr val="191919"/>
                </a:solidFill>
                <a:latin typeface="Arimo Bold"/>
                <a:ea typeface="Arimo Bold"/>
                <a:cs typeface="Arimo Bold"/>
                <a:sym typeface="Arimo Bold"/>
              </a:rPr>
              <a:t>erklärt</a:t>
            </a:r>
            <a:r>
              <a:rPr lang="en-US" sz="2394" b="1" spc="47" dirty="0">
                <a:solidFill>
                  <a:srgbClr val="191919"/>
                </a:solidFill>
                <a:latin typeface="Arimo Bold"/>
                <a:ea typeface="Arimo Bold"/>
                <a:cs typeface="Arimo Bold"/>
                <a:sym typeface="Arimo Bold"/>
              </a:rPr>
              <a:t> </a:t>
            </a:r>
            <a:r>
              <a:rPr lang="en-US" sz="2394" b="1" spc="47" dirty="0" err="1">
                <a:solidFill>
                  <a:srgbClr val="191919"/>
                </a:solidFill>
                <a:latin typeface="Arimo Bold"/>
                <a:ea typeface="Arimo Bold"/>
                <a:cs typeface="Arimo Bold"/>
                <a:sym typeface="Arimo Bold"/>
              </a:rPr>
              <a:t>Ihnen</a:t>
            </a:r>
            <a:r>
              <a:rPr lang="en-US" sz="2394" b="1" spc="47" dirty="0">
                <a:solidFill>
                  <a:srgbClr val="191919"/>
                </a:solidFill>
                <a:latin typeface="Arimo Bold"/>
                <a:ea typeface="Arimo Bold"/>
                <a:cs typeface="Arimo Bold"/>
                <a:sym typeface="Arimo Bold"/>
              </a:rPr>
              <a:t> die </a:t>
            </a:r>
            <a:r>
              <a:rPr lang="en-US" sz="2394" b="1" spc="47" dirty="0" err="1">
                <a:solidFill>
                  <a:srgbClr val="191919"/>
                </a:solidFill>
                <a:latin typeface="Arimo Bold"/>
                <a:ea typeface="Arimo Bold"/>
                <a:cs typeface="Arimo Bold"/>
                <a:sym typeface="Arimo Bold"/>
              </a:rPr>
              <a:t>wichtigsten</a:t>
            </a:r>
            <a:r>
              <a:rPr lang="en-US" sz="2394" b="1" spc="47" dirty="0">
                <a:solidFill>
                  <a:srgbClr val="191919"/>
                </a:solidFill>
                <a:latin typeface="Arimo Bold"/>
                <a:ea typeface="Arimo Bold"/>
                <a:cs typeface="Arimo Bold"/>
                <a:sym typeface="Arimo Bold"/>
              </a:rPr>
              <a:t> Dinge </a:t>
            </a:r>
            <a:r>
              <a:rPr lang="en-US" sz="2394" b="1" spc="47" dirty="0" err="1">
                <a:solidFill>
                  <a:srgbClr val="191919"/>
                </a:solidFill>
                <a:latin typeface="Arimo Bold"/>
                <a:ea typeface="Arimo Bold"/>
                <a:cs typeface="Arimo Bold"/>
                <a:sym typeface="Arimo Bold"/>
              </a:rPr>
              <a:t>zur</a:t>
            </a:r>
            <a:r>
              <a:rPr lang="en-US" sz="2394" b="1" spc="47" dirty="0">
                <a:solidFill>
                  <a:srgbClr val="191919"/>
                </a:solidFill>
                <a:latin typeface="Arimo Bold"/>
                <a:ea typeface="Arimo Bold"/>
                <a:cs typeface="Arimo Bold"/>
                <a:sym typeface="Arimo Bold"/>
              </a:rPr>
              <a:t> </a:t>
            </a:r>
            <a:r>
              <a:rPr lang="en-US" sz="2394" b="1" spc="47" dirty="0" err="1">
                <a:solidFill>
                  <a:srgbClr val="191919"/>
                </a:solidFill>
                <a:latin typeface="Arimo Bold"/>
                <a:ea typeface="Arimo Bold"/>
                <a:cs typeface="Arimo Bold"/>
                <a:sym typeface="Arimo Bold"/>
              </a:rPr>
              <a:t>Plattform</a:t>
            </a:r>
            <a:r>
              <a:rPr lang="en-US" sz="2394" b="1" spc="47" dirty="0">
                <a:solidFill>
                  <a:srgbClr val="191919"/>
                </a:solidFill>
                <a:latin typeface="Arimo Bold"/>
                <a:ea typeface="Arimo Bold"/>
                <a:cs typeface="Arimo Bold"/>
                <a:sym typeface="Arimo Bold"/>
              </a:rPr>
              <a:t> und was Sie </a:t>
            </a:r>
            <a:r>
              <a:rPr lang="en-US" sz="2394" b="1" spc="47" dirty="0" err="1">
                <a:solidFill>
                  <a:srgbClr val="191919"/>
                </a:solidFill>
                <a:latin typeface="Arimo Bold"/>
                <a:ea typeface="Arimo Bold"/>
                <a:cs typeface="Arimo Bold"/>
                <a:sym typeface="Arimo Bold"/>
              </a:rPr>
              <a:t>beachten</a:t>
            </a:r>
            <a:r>
              <a:rPr lang="en-US" sz="2394" b="1" spc="47" dirty="0">
                <a:solidFill>
                  <a:srgbClr val="191919"/>
                </a:solidFill>
                <a:latin typeface="Arimo Bold"/>
                <a:ea typeface="Arimo Bold"/>
                <a:cs typeface="Arimo Bold"/>
                <a:sym typeface="Arimo Bold"/>
              </a:rPr>
              <a:t> </a:t>
            </a:r>
            <a:r>
              <a:rPr lang="en-US" sz="2394" b="1" spc="47" dirty="0" err="1">
                <a:solidFill>
                  <a:srgbClr val="191919"/>
                </a:solidFill>
                <a:latin typeface="Arimo Bold"/>
                <a:ea typeface="Arimo Bold"/>
                <a:cs typeface="Arimo Bold"/>
                <a:sym typeface="Arimo Bold"/>
              </a:rPr>
              <a:t>müssen</a:t>
            </a:r>
            <a:r>
              <a:rPr lang="en-US" sz="2394" b="1" spc="47" dirty="0">
                <a:solidFill>
                  <a:srgbClr val="191919"/>
                </a:solidFill>
                <a:latin typeface="Arimo Bold"/>
                <a:ea typeface="Arimo Bold"/>
                <a:cs typeface="Arimo Bold"/>
                <a:sym typeface="Arimo Bold"/>
              </a:rPr>
              <a:t>.</a:t>
            </a:r>
          </a:p>
          <a:p>
            <a:pPr marL="517077" lvl="1" indent="-258538" algn="l">
              <a:lnSpc>
                <a:spcPts val="3592"/>
              </a:lnSpc>
              <a:buFont typeface="Arial"/>
              <a:buChar char="•"/>
            </a:pPr>
            <a:r>
              <a:rPr lang="en-US" sz="2394" b="1" spc="47" dirty="0">
                <a:solidFill>
                  <a:srgbClr val="191919"/>
                </a:solidFill>
                <a:latin typeface="Arimo Bold"/>
                <a:ea typeface="Arimo Bold"/>
                <a:cs typeface="Arimo Bold"/>
                <a:sym typeface="Arimo Bold"/>
              </a:rPr>
              <a:t>Sie </a:t>
            </a:r>
            <a:r>
              <a:rPr lang="en-US" sz="2394" b="1" spc="47" dirty="0" err="1">
                <a:solidFill>
                  <a:srgbClr val="191919"/>
                </a:solidFill>
                <a:latin typeface="Arimo Bold"/>
                <a:ea typeface="Arimo Bold"/>
                <a:cs typeface="Arimo Bold"/>
                <a:sym typeface="Arimo Bold"/>
              </a:rPr>
              <a:t>erhalten</a:t>
            </a:r>
            <a:r>
              <a:rPr lang="en-US" sz="2394" b="1" spc="47" dirty="0">
                <a:solidFill>
                  <a:srgbClr val="191919"/>
                </a:solidFill>
                <a:latin typeface="Arimo Bold"/>
                <a:ea typeface="Arimo Bold"/>
                <a:cs typeface="Arimo Bold"/>
                <a:sym typeface="Arimo Bold"/>
              </a:rPr>
              <a:t> </a:t>
            </a:r>
            <a:r>
              <a:rPr lang="en-US" sz="2394" b="1" spc="47" dirty="0" err="1">
                <a:solidFill>
                  <a:srgbClr val="191919"/>
                </a:solidFill>
                <a:latin typeface="Arimo Bold"/>
                <a:ea typeface="Arimo Bold"/>
                <a:cs typeface="Arimo Bold"/>
                <a:sym typeface="Arimo Bold"/>
              </a:rPr>
              <a:t>anschließend</a:t>
            </a:r>
            <a:r>
              <a:rPr lang="en-US" sz="2394" b="1" spc="47" dirty="0">
                <a:solidFill>
                  <a:srgbClr val="191919"/>
                </a:solidFill>
                <a:latin typeface="Arimo Bold"/>
                <a:ea typeface="Arimo Bold"/>
                <a:cs typeface="Arimo Bold"/>
                <a:sym typeface="Arimo Bold"/>
              </a:rPr>
              <a:t> </a:t>
            </a:r>
            <a:r>
              <a:rPr lang="en-US" sz="2394" b="1" spc="47" dirty="0" err="1">
                <a:solidFill>
                  <a:srgbClr val="191919"/>
                </a:solidFill>
                <a:latin typeface="Arimo Bold"/>
                <a:ea typeface="Arimo Bold"/>
                <a:cs typeface="Arimo Bold"/>
                <a:sym typeface="Arimo Bold"/>
              </a:rPr>
              <a:t>eine</a:t>
            </a:r>
            <a:r>
              <a:rPr lang="en-US" sz="2394" b="1" spc="47" dirty="0">
                <a:solidFill>
                  <a:srgbClr val="191919"/>
                </a:solidFill>
                <a:latin typeface="Arimo Bold"/>
                <a:ea typeface="Arimo Bold"/>
                <a:cs typeface="Arimo Bold"/>
                <a:sym typeface="Arimo Bold"/>
              </a:rPr>
              <a:t> E-Mail </a:t>
            </a:r>
            <a:r>
              <a:rPr lang="en-US" sz="2394" b="1" spc="47" dirty="0" err="1">
                <a:solidFill>
                  <a:srgbClr val="191919"/>
                </a:solidFill>
                <a:latin typeface="Arimo Bold"/>
                <a:ea typeface="Arimo Bold"/>
                <a:cs typeface="Arimo Bold"/>
                <a:sym typeface="Arimo Bold"/>
              </a:rPr>
              <a:t>mit</a:t>
            </a:r>
            <a:r>
              <a:rPr lang="en-US" sz="2394" b="1" spc="47" dirty="0">
                <a:solidFill>
                  <a:srgbClr val="191919"/>
                </a:solidFill>
                <a:latin typeface="Arimo Bold"/>
                <a:ea typeface="Arimo Bold"/>
                <a:cs typeface="Arimo Bold"/>
                <a:sym typeface="Arimo Bold"/>
              </a:rPr>
              <a:t> </a:t>
            </a:r>
            <a:r>
              <a:rPr lang="en-US" sz="2394" b="1" spc="47" dirty="0" err="1">
                <a:solidFill>
                  <a:srgbClr val="191919"/>
                </a:solidFill>
                <a:latin typeface="Arimo Bold"/>
                <a:ea typeface="Arimo Bold"/>
                <a:cs typeface="Arimo Bold"/>
                <a:sym typeface="Arimo Bold"/>
              </a:rPr>
              <a:t>Ihren</a:t>
            </a:r>
            <a:r>
              <a:rPr lang="en-US" sz="2394" b="1" spc="47" dirty="0">
                <a:solidFill>
                  <a:srgbClr val="191919"/>
                </a:solidFill>
                <a:latin typeface="Arimo Bold"/>
                <a:ea typeface="Arimo Bold"/>
                <a:cs typeface="Arimo Bold"/>
                <a:sym typeface="Arimo Bold"/>
              </a:rPr>
              <a:t> </a:t>
            </a:r>
            <a:r>
              <a:rPr lang="en-US" sz="2394" b="1" spc="47" dirty="0" err="1">
                <a:solidFill>
                  <a:srgbClr val="191919"/>
                </a:solidFill>
                <a:latin typeface="Arimo Bold"/>
                <a:ea typeface="Arimo Bold"/>
                <a:cs typeface="Arimo Bold"/>
                <a:sym typeface="Arimo Bold"/>
              </a:rPr>
              <a:t>Zugangsdaten</a:t>
            </a:r>
            <a:r>
              <a:rPr lang="en-US" sz="2394" b="1" spc="47" dirty="0">
                <a:solidFill>
                  <a:srgbClr val="191919"/>
                </a:solidFill>
                <a:latin typeface="Arimo Bold"/>
                <a:ea typeface="Arimo Bold"/>
                <a:cs typeface="Arimo Bold"/>
                <a:sym typeface="Arimo Bold"/>
              </a:rPr>
              <a:t> und dem Link </a:t>
            </a:r>
            <a:r>
              <a:rPr lang="en-US" sz="2394" b="1" spc="47" dirty="0" err="1">
                <a:solidFill>
                  <a:srgbClr val="191919"/>
                </a:solidFill>
                <a:latin typeface="Arimo Bold"/>
                <a:ea typeface="Arimo Bold"/>
                <a:cs typeface="Arimo Bold"/>
                <a:sym typeface="Arimo Bold"/>
              </a:rPr>
              <a:t>zu</a:t>
            </a:r>
            <a:r>
              <a:rPr lang="en-US" sz="2394" b="1" spc="47" dirty="0">
                <a:solidFill>
                  <a:srgbClr val="191919"/>
                </a:solidFill>
                <a:latin typeface="Arimo Bold"/>
                <a:ea typeface="Arimo Bold"/>
                <a:cs typeface="Arimo Bold"/>
                <a:sym typeface="Arimo Bold"/>
              </a:rPr>
              <a:t> </a:t>
            </a:r>
            <a:r>
              <a:rPr lang="en-US" sz="2394" b="1" spc="47" dirty="0" err="1">
                <a:solidFill>
                  <a:srgbClr val="191919"/>
                </a:solidFill>
                <a:latin typeface="Arimo Bold"/>
                <a:ea typeface="Arimo Bold"/>
                <a:cs typeface="Arimo Bold"/>
                <a:sym typeface="Arimo Bold"/>
              </a:rPr>
              <a:t>Ihrem</a:t>
            </a:r>
            <a:r>
              <a:rPr lang="en-US" sz="2394" b="1" spc="47" dirty="0">
                <a:solidFill>
                  <a:srgbClr val="191919"/>
                </a:solidFill>
                <a:latin typeface="Arimo Bold"/>
                <a:ea typeface="Arimo Bold"/>
                <a:cs typeface="Arimo Bold"/>
                <a:sym typeface="Arimo Bold"/>
              </a:rPr>
              <a:t> </a:t>
            </a:r>
            <a:r>
              <a:rPr lang="en-US" sz="2394" b="1" spc="47" dirty="0" err="1">
                <a:solidFill>
                  <a:srgbClr val="191919"/>
                </a:solidFill>
                <a:latin typeface="Arimo Bold"/>
                <a:ea typeface="Arimo Bold"/>
                <a:cs typeface="Arimo Bold"/>
                <a:sym typeface="Arimo Bold"/>
              </a:rPr>
              <a:t>persönlichen</a:t>
            </a:r>
            <a:r>
              <a:rPr lang="en-US" sz="2394" b="1" spc="47" dirty="0">
                <a:solidFill>
                  <a:srgbClr val="191919"/>
                </a:solidFill>
                <a:latin typeface="Arimo Bold"/>
                <a:ea typeface="Arimo Bold"/>
                <a:cs typeface="Arimo Bold"/>
                <a:sym typeface="Arimo Bold"/>
              </a:rPr>
              <a:t> </a:t>
            </a:r>
            <a:r>
              <a:rPr lang="en-US" sz="2394" b="1" spc="47" dirty="0" err="1">
                <a:solidFill>
                  <a:srgbClr val="191919"/>
                </a:solidFill>
                <a:latin typeface="Arimo Bold"/>
                <a:ea typeface="Arimo Bold"/>
                <a:cs typeface="Arimo Bold"/>
                <a:sym typeface="Arimo Bold"/>
              </a:rPr>
              <a:t>Bereich</a:t>
            </a:r>
            <a:r>
              <a:rPr lang="en-US" sz="2394" b="1" spc="47" dirty="0">
                <a:solidFill>
                  <a:srgbClr val="191919"/>
                </a:solidFill>
                <a:latin typeface="Arimo Bold"/>
                <a:ea typeface="Arimo Bold"/>
                <a:cs typeface="Arimo Bold"/>
                <a:sym typeface="Arimo Bold"/>
              </a:rPr>
              <a:t>.</a:t>
            </a:r>
          </a:p>
          <a:p>
            <a:pPr marL="517077" lvl="1" indent="-258538" algn="l">
              <a:lnSpc>
                <a:spcPts val="3592"/>
              </a:lnSpc>
              <a:buFont typeface="Arial"/>
              <a:buChar char="•"/>
            </a:pPr>
            <a:r>
              <a:rPr lang="en-US" sz="2394" b="1" spc="47" dirty="0" err="1">
                <a:solidFill>
                  <a:srgbClr val="191919"/>
                </a:solidFill>
                <a:latin typeface="Arimo Bold"/>
                <a:ea typeface="Arimo Bold"/>
                <a:cs typeface="Arimo Bold"/>
                <a:sym typeface="Arimo Bold"/>
              </a:rPr>
              <a:t>Loggen</a:t>
            </a:r>
            <a:r>
              <a:rPr lang="en-US" sz="2394" b="1" spc="47" dirty="0">
                <a:solidFill>
                  <a:srgbClr val="191919"/>
                </a:solidFill>
                <a:latin typeface="Arimo Bold"/>
                <a:ea typeface="Arimo Bold"/>
                <a:cs typeface="Arimo Bold"/>
                <a:sym typeface="Arimo Bold"/>
              </a:rPr>
              <a:t> Sie </a:t>
            </a:r>
            <a:r>
              <a:rPr lang="en-US" sz="2394" b="1" spc="47" dirty="0" err="1">
                <a:solidFill>
                  <a:srgbClr val="191919"/>
                </a:solidFill>
                <a:latin typeface="Arimo Bold"/>
                <a:ea typeface="Arimo Bold"/>
                <a:cs typeface="Arimo Bold"/>
                <a:sym typeface="Arimo Bold"/>
              </a:rPr>
              <a:t>sich</a:t>
            </a:r>
            <a:r>
              <a:rPr lang="en-US" sz="2394" b="1" spc="47" dirty="0">
                <a:solidFill>
                  <a:srgbClr val="191919"/>
                </a:solidFill>
                <a:latin typeface="Arimo Bold"/>
                <a:ea typeface="Arimo Bold"/>
                <a:cs typeface="Arimo Bold"/>
                <a:sym typeface="Arimo Bold"/>
              </a:rPr>
              <a:t> </a:t>
            </a:r>
            <a:r>
              <a:rPr lang="en-US" sz="2394" b="1" spc="47" dirty="0" err="1">
                <a:solidFill>
                  <a:srgbClr val="191919"/>
                </a:solidFill>
                <a:latin typeface="Arimo Bold"/>
                <a:ea typeface="Arimo Bold"/>
                <a:cs typeface="Arimo Bold"/>
                <a:sym typeface="Arimo Bold"/>
              </a:rPr>
              <a:t>mit</a:t>
            </a:r>
            <a:r>
              <a:rPr lang="en-US" sz="2394" b="1" spc="47" dirty="0">
                <a:solidFill>
                  <a:srgbClr val="191919"/>
                </a:solidFill>
                <a:latin typeface="Arimo Bold"/>
                <a:ea typeface="Arimo Bold"/>
                <a:cs typeface="Arimo Bold"/>
                <a:sym typeface="Arimo Bold"/>
              </a:rPr>
              <a:t> </a:t>
            </a:r>
            <a:r>
              <a:rPr lang="en-US" sz="2394" b="1" spc="47" dirty="0" err="1">
                <a:solidFill>
                  <a:srgbClr val="191919"/>
                </a:solidFill>
                <a:latin typeface="Arimo Bold"/>
                <a:ea typeface="Arimo Bold"/>
                <a:cs typeface="Arimo Bold"/>
                <a:sym typeface="Arimo Bold"/>
              </a:rPr>
              <a:t>Ihren</a:t>
            </a:r>
            <a:r>
              <a:rPr lang="en-US" sz="2394" b="1" spc="47" dirty="0">
                <a:solidFill>
                  <a:srgbClr val="191919"/>
                </a:solidFill>
                <a:latin typeface="Arimo Bold"/>
                <a:ea typeface="Arimo Bold"/>
                <a:cs typeface="Arimo Bold"/>
                <a:sym typeface="Arimo Bold"/>
              </a:rPr>
              <a:t> </a:t>
            </a:r>
            <a:r>
              <a:rPr lang="en-US" sz="2394" b="1" spc="47" dirty="0" err="1">
                <a:solidFill>
                  <a:srgbClr val="191919"/>
                </a:solidFill>
                <a:latin typeface="Arimo Bold"/>
                <a:ea typeface="Arimo Bold"/>
                <a:cs typeface="Arimo Bold"/>
                <a:sym typeface="Arimo Bold"/>
              </a:rPr>
              <a:t>Zugangsdaten</a:t>
            </a:r>
            <a:r>
              <a:rPr lang="en-US" sz="2394" b="1" spc="47" dirty="0">
                <a:solidFill>
                  <a:srgbClr val="191919"/>
                </a:solidFill>
                <a:latin typeface="Arimo Bold"/>
                <a:ea typeface="Arimo Bold"/>
                <a:cs typeface="Arimo Bold"/>
                <a:sym typeface="Arimo Bold"/>
              </a:rPr>
              <a:t> </a:t>
            </a:r>
            <a:r>
              <a:rPr lang="en-US" sz="2394" b="1" spc="47" dirty="0" err="1">
                <a:solidFill>
                  <a:srgbClr val="191919"/>
                </a:solidFill>
                <a:latin typeface="Arimo Bold"/>
                <a:ea typeface="Arimo Bold"/>
                <a:cs typeface="Arimo Bold"/>
                <a:sym typeface="Arimo Bold"/>
              </a:rPr>
              <a:t>ein</a:t>
            </a:r>
            <a:r>
              <a:rPr lang="en-US" sz="2394" b="1" spc="47" dirty="0">
                <a:solidFill>
                  <a:srgbClr val="191919"/>
                </a:solidFill>
                <a:latin typeface="Arimo Bold"/>
                <a:ea typeface="Arimo Bold"/>
                <a:cs typeface="Arimo Bold"/>
                <a:sym typeface="Arimo Bold"/>
              </a:rPr>
              <a:t> und </a:t>
            </a:r>
            <a:r>
              <a:rPr lang="en-US" sz="2394" b="1" spc="47" dirty="0" err="1">
                <a:solidFill>
                  <a:srgbClr val="191919"/>
                </a:solidFill>
                <a:latin typeface="Arimo Bold"/>
                <a:ea typeface="Arimo Bold"/>
                <a:cs typeface="Arimo Bold"/>
                <a:sym typeface="Arimo Bold"/>
              </a:rPr>
              <a:t>ändern</a:t>
            </a:r>
            <a:r>
              <a:rPr lang="en-US" sz="2394" b="1" spc="47" dirty="0">
                <a:solidFill>
                  <a:srgbClr val="191919"/>
                </a:solidFill>
                <a:latin typeface="Arimo Bold"/>
                <a:ea typeface="Arimo Bold"/>
                <a:cs typeface="Arimo Bold"/>
                <a:sym typeface="Arimo Bold"/>
              </a:rPr>
              <a:t> Sie als </a:t>
            </a:r>
            <a:r>
              <a:rPr lang="en-US" sz="2394" b="1" spc="47" dirty="0" err="1">
                <a:solidFill>
                  <a:srgbClr val="191919"/>
                </a:solidFill>
                <a:latin typeface="Arimo Bold"/>
                <a:ea typeface="Arimo Bold"/>
                <a:cs typeface="Arimo Bold"/>
                <a:sym typeface="Arimo Bold"/>
              </a:rPr>
              <a:t>erstes</a:t>
            </a:r>
            <a:r>
              <a:rPr lang="en-US" sz="2394" b="1" spc="47" dirty="0">
                <a:solidFill>
                  <a:srgbClr val="191919"/>
                </a:solidFill>
                <a:latin typeface="Arimo Bold"/>
                <a:ea typeface="Arimo Bold"/>
                <a:cs typeface="Arimo Bold"/>
                <a:sym typeface="Arimo Bold"/>
              </a:rPr>
              <a:t> </a:t>
            </a:r>
            <a:r>
              <a:rPr lang="en-US" sz="2394" b="1" spc="47" dirty="0" err="1">
                <a:solidFill>
                  <a:srgbClr val="191919"/>
                </a:solidFill>
                <a:latin typeface="Arimo Bold"/>
                <a:ea typeface="Arimo Bold"/>
                <a:cs typeface="Arimo Bold"/>
                <a:sym typeface="Arimo Bold"/>
              </a:rPr>
              <a:t>Ihr</a:t>
            </a:r>
            <a:r>
              <a:rPr lang="en-US" sz="2394" b="1" spc="47" dirty="0">
                <a:solidFill>
                  <a:srgbClr val="191919"/>
                </a:solidFill>
                <a:latin typeface="Arimo Bold"/>
                <a:ea typeface="Arimo Bold"/>
                <a:cs typeface="Arimo Bold"/>
                <a:sym typeface="Arimo Bold"/>
              </a:rPr>
              <a:t> </a:t>
            </a:r>
            <a:r>
              <a:rPr lang="en-US" sz="2394" b="1" spc="47" dirty="0" err="1">
                <a:solidFill>
                  <a:srgbClr val="191919"/>
                </a:solidFill>
                <a:latin typeface="Arimo Bold"/>
                <a:ea typeface="Arimo Bold"/>
                <a:cs typeface="Arimo Bold"/>
                <a:sym typeface="Arimo Bold"/>
              </a:rPr>
              <a:t>Passwort</a:t>
            </a:r>
            <a:r>
              <a:rPr lang="en-US" sz="2394" b="1" spc="47" dirty="0">
                <a:solidFill>
                  <a:srgbClr val="191919"/>
                </a:solidFill>
                <a:latin typeface="Arimo Bold"/>
                <a:ea typeface="Arimo Bold"/>
                <a:cs typeface="Arimo Bold"/>
                <a:sym typeface="Arimo Bold"/>
              </a:rPr>
              <a:t>.</a:t>
            </a:r>
          </a:p>
          <a:p>
            <a:pPr algn="l">
              <a:lnSpc>
                <a:spcPts val="3592"/>
              </a:lnSpc>
            </a:pPr>
            <a:endParaRPr lang="en-US" sz="2394" b="1" spc="47" dirty="0">
              <a:solidFill>
                <a:srgbClr val="191919"/>
              </a:solidFill>
              <a:latin typeface="Arimo Bold"/>
              <a:ea typeface="Arimo Bold"/>
              <a:cs typeface="Arimo Bold"/>
              <a:sym typeface="Arimo Bold"/>
            </a:endParaRPr>
          </a:p>
          <a:p>
            <a:pPr algn="l">
              <a:lnSpc>
                <a:spcPts val="3592"/>
              </a:lnSpc>
              <a:spcBef>
                <a:spcPct val="0"/>
              </a:spcBef>
            </a:pPr>
            <a:r>
              <a:rPr lang="en-US" sz="2394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Bitte </a:t>
            </a:r>
            <a:r>
              <a:rPr lang="en-US" sz="2394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geben</a:t>
            </a:r>
            <a:r>
              <a:rPr lang="en-US" sz="2394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Sie </a:t>
            </a:r>
            <a:r>
              <a:rPr lang="en-US" sz="2394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Ihre</a:t>
            </a:r>
            <a:r>
              <a:rPr lang="en-US" sz="2394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394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Zugangsdaten</a:t>
            </a:r>
            <a:r>
              <a:rPr lang="en-US" sz="2394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394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nicht</a:t>
            </a:r>
            <a:r>
              <a:rPr lang="en-US" sz="2394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an </a:t>
            </a:r>
            <a:r>
              <a:rPr lang="en-US" sz="2394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andere</a:t>
            </a:r>
            <a:r>
              <a:rPr lang="en-US" sz="2394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394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Personen</a:t>
            </a:r>
            <a:r>
              <a:rPr lang="en-US" sz="2394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394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weiter</a:t>
            </a:r>
            <a:r>
              <a:rPr lang="en-US" sz="2394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. </a:t>
            </a:r>
            <a:r>
              <a:rPr lang="en-US" sz="2394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Jede</a:t>
            </a:r>
            <a:r>
              <a:rPr lang="en-US" sz="2394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Person </a:t>
            </a:r>
            <a:r>
              <a:rPr lang="en-US" sz="2394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erhält</a:t>
            </a:r>
            <a:r>
              <a:rPr lang="en-US" sz="2394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394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einen</a:t>
            </a:r>
            <a:r>
              <a:rPr lang="en-US" sz="2394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394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eigenen</a:t>
            </a:r>
            <a:r>
              <a:rPr lang="en-US" sz="2394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394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Zugang</a:t>
            </a:r>
            <a:r>
              <a:rPr lang="en-US" sz="2394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7485" y="4651583"/>
            <a:ext cx="2510568" cy="15354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50"/>
              </a:lnSpc>
            </a:pPr>
            <a:r>
              <a:rPr lang="en-US" sz="2700" b="1" spc="54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Anmeldung</a:t>
            </a:r>
          </a:p>
          <a:p>
            <a:pPr algn="ctr">
              <a:lnSpc>
                <a:spcPts val="4050"/>
              </a:lnSpc>
            </a:pPr>
            <a:r>
              <a:rPr lang="en-US" sz="2700" b="1" spc="54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und</a:t>
            </a:r>
          </a:p>
          <a:p>
            <a:pPr algn="ctr">
              <a:lnSpc>
                <a:spcPts val="4050"/>
              </a:lnSpc>
            </a:pPr>
            <a:r>
              <a:rPr lang="en-US" sz="2700" b="1" spc="54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Allgemeines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211327" y="9386126"/>
            <a:ext cx="222885" cy="4483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40"/>
              </a:lnSpc>
              <a:spcBef>
                <a:spcPct val="0"/>
              </a:spcBef>
            </a:pPr>
            <a:r>
              <a:rPr lang="en-US" sz="2600" b="1" spc="130">
                <a:solidFill>
                  <a:srgbClr val="FFFFFF"/>
                </a:solidFill>
                <a:latin typeface="Aileron Bold"/>
                <a:ea typeface="Aileron Bold"/>
                <a:cs typeface="Aileron Bold"/>
                <a:sym typeface="Aileron Bold"/>
              </a:rP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2381250" cy="2926457"/>
            <a:chOff x="0" y="0"/>
            <a:chExt cx="627160" cy="77075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27161" cy="770754"/>
            </a:xfrm>
            <a:custGeom>
              <a:avLst/>
              <a:gdLst/>
              <a:ahLst/>
              <a:cxnLst/>
              <a:rect l="l" t="t" r="r" b="b"/>
              <a:pathLst>
                <a:path w="627161" h="770754">
                  <a:moveTo>
                    <a:pt x="0" y="0"/>
                  </a:moveTo>
                  <a:lnTo>
                    <a:pt x="627161" y="0"/>
                  </a:lnTo>
                  <a:lnTo>
                    <a:pt x="627161" y="770754"/>
                  </a:lnTo>
                  <a:lnTo>
                    <a:pt x="0" y="770754"/>
                  </a:lnTo>
                  <a:close/>
                </a:path>
              </a:pathLst>
            </a:custGeom>
            <a:solidFill>
              <a:srgbClr val="032B4D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627160" cy="82790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40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0" y="2926457"/>
            <a:ext cx="2381250" cy="7492712"/>
            <a:chOff x="0" y="0"/>
            <a:chExt cx="627160" cy="1973389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27161" cy="1973389"/>
            </a:xfrm>
            <a:custGeom>
              <a:avLst/>
              <a:gdLst/>
              <a:ahLst/>
              <a:cxnLst/>
              <a:rect l="l" t="t" r="r" b="b"/>
              <a:pathLst>
                <a:path w="627161" h="1973389">
                  <a:moveTo>
                    <a:pt x="0" y="0"/>
                  </a:moveTo>
                  <a:lnTo>
                    <a:pt x="627161" y="0"/>
                  </a:lnTo>
                  <a:lnTo>
                    <a:pt x="627161" y="1973389"/>
                  </a:lnTo>
                  <a:lnTo>
                    <a:pt x="0" y="1973389"/>
                  </a:lnTo>
                  <a:close/>
                </a:path>
              </a:pathLst>
            </a:custGeom>
            <a:solidFill>
              <a:srgbClr val="BBBBA8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57150"/>
              <a:ext cx="627160" cy="203053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40"/>
                </a:lnSpc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3050717" y="2926457"/>
            <a:ext cx="7442095" cy="6493228"/>
          </a:xfrm>
          <a:custGeom>
            <a:avLst/>
            <a:gdLst/>
            <a:ahLst/>
            <a:cxnLst/>
            <a:rect l="l" t="t" r="r" b="b"/>
            <a:pathLst>
              <a:path w="7442095" h="6493228">
                <a:moveTo>
                  <a:pt x="0" y="0"/>
                </a:moveTo>
                <a:lnTo>
                  <a:pt x="7442095" y="0"/>
                </a:lnTo>
                <a:lnTo>
                  <a:pt x="7442095" y="6493228"/>
                </a:lnTo>
                <a:lnTo>
                  <a:pt x="0" y="649322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0698064" y="2926457"/>
            <a:ext cx="7309487" cy="6331843"/>
          </a:xfrm>
          <a:custGeom>
            <a:avLst/>
            <a:gdLst/>
            <a:ahLst/>
            <a:cxnLst/>
            <a:rect l="l" t="t" r="r" b="b"/>
            <a:pathLst>
              <a:path w="7309487" h="6331843">
                <a:moveTo>
                  <a:pt x="0" y="0"/>
                </a:moveTo>
                <a:lnTo>
                  <a:pt x="7309487" y="0"/>
                </a:lnTo>
                <a:lnTo>
                  <a:pt x="7309487" y="6331843"/>
                </a:lnTo>
                <a:lnTo>
                  <a:pt x="0" y="633184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3156117" y="175870"/>
            <a:ext cx="14543745" cy="22233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92"/>
              </a:lnSpc>
            </a:pPr>
            <a:r>
              <a:rPr lang="en-US" sz="2394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So </a:t>
            </a:r>
            <a:r>
              <a:rPr lang="en-US" sz="2394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ändern</a:t>
            </a:r>
            <a:r>
              <a:rPr lang="en-US" sz="2394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Sie </a:t>
            </a:r>
            <a:r>
              <a:rPr lang="en-US" sz="2394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Ihr</a:t>
            </a:r>
            <a:r>
              <a:rPr lang="en-US" sz="2394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394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Passwort</a:t>
            </a:r>
            <a:r>
              <a:rPr lang="en-US" sz="2394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im </a:t>
            </a:r>
            <a:r>
              <a:rPr lang="en-US" sz="2394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Dolmetscher</a:t>
            </a:r>
            <a:r>
              <a:rPr lang="en-US" sz="2394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-Panel:</a:t>
            </a:r>
          </a:p>
          <a:p>
            <a:pPr marL="517077" lvl="1" indent="-258538" algn="l">
              <a:lnSpc>
                <a:spcPts val="3592"/>
              </a:lnSpc>
              <a:buAutoNum type="arabicPeriod"/>
            </a:pPr>
            <a:r>
              <a:rPr lang="en-US" sz="2394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Auf </a:t>
            </a:r>
            <a:r>
              <a:rPr lang="en-US" sz="2394" spc="47" dirty="0" err="1">
                <a:solidFill>
                  <a:srgbClr val="2C92D5"/>
                </a:solidFill>
                <a:latin typeface="Arimo"/>
                <a:ea typeface="Arimo"/>
                <a:cs typeface="Arimo"/>
                <a:sym typeface="Arimo"/>
              </a:rPr>
              <a:t>Ihren</a:t>
            </a:r>
            <a:r>
              <a:rPr lang="en-US" sz="2394" spc="47" dirty="0">
                <a:solidFill>
                  <a:srgbClr val="2C92D5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394" spc="47" dirty="0" err="1">
                <a:solidFill>
                  <a:srgbClr val="2C92D5"/>
                </a:solidFill>
                <a:latin typeface="Arimo"/>
                <a:ea typeface="Arimo"/>
                <a:cs typeface="Arimo"/>
                <a:sym typeface="Arimo"/>
              </a:rPr>
              <a:t>Namen</a:t>
            </a:r>
            <a:r>
              <a:rPr lang="en-US" sz="2394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394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klicken</a:t>
            </a:r>
            <a:endParaRPr lang="en-US" sz="2394" spc="47" dirty="0">
              <a:solidFill>
                <a:srgbClr val="191919"/>
              </a:solidFill>
              <a:latin typeface="Arimo"/>
              <a:ea typeface="Arimo"/>
              <a:cs typeface="Arimo"/>
              <a:sym typeface="Arimo"/>
            </a:endParaRPr>
          </a:p>
          <a:p>
            <a:pPr marL="517077" lvl="1" indent="-258538" algn="l">
              <a:lnSpc>
                <a:spcPts val="3592"/>
              </a:lnSpc>
              <a:buAutoNum type="arabicPeriod"/>
            </a:pPr>
            <a:r>
              <a:rPr lang="en-US" sz="2394" spc="47" dirty="0" err="1">
                <a:solidFill>
                  <a:srgbClr val="2C92D5"/>
                </a:solidFill>
                <a:latin typeface="Arimo"/>
                <a:ea typeface="Arimo"/>
                <a:cs typeface="Arimo"/>
                <a:sym typeface="Arimo"/>
              </a:rPr>
              <a:t>Passwort</a:t>
            </a:r>
            <a:r>
              <a:rPr lang="en-US" sz="2394" spc="47" dirty="0">
                <a:solidFill>
                  <a:srgbClr val="2C92D5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394" spc="47" dirty="0" err="1">
                <a:solidFill>
                  <a:srgbClr val="2C92D5"/>
                </a:solidFill>
                <a:latin typeface="Arimo"/>
                <a:ea typeface="Arimo"/>
                <a:cs typeface="Arimo"/>
                <a:sym typeface="Arimo"/>
              </a:rPr>
              <a:t>ändern</a:t>
            </a:r>
            <a:r>
              <a:rPr lang="en-US" sz="2394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am </a:t>
            </a:r>
            <a:r>
              <a:rPr lang="en-US" sz="2394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unteren</a:t>
            </a:r>
            <a:r>
              <a:rPr lang="en-US" sz="2394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Rand </a:t>
            </a:r>
            <a:r>
              <a:rPr lang="en-US" sz="2394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klicken</a:t>
            </a:r>
            <a:endParaRPr lang="en-US" sz="2394" spc="47" dirty="0">
              <a:solidFill>
                <a:srgbClr val="191919"/>
              </a:solidFill>
              <a:latin typeface="Arimo"/>
              <a:ea typeface="Arimo"/>
              <a:cs typeface="Arimo"/>
              <a:sym typeface="Arimo"/>
            </a:endParaRPr>
          </a:p>
          <a:p>
            <a:pPr marL="517077" lvl="1" indent="-258538" algn="l">
              <a:lnSpc>
                <a:spcPts val="3592"/>
              </a:lnSpc>
              <a:buAutoNum type="arabicPeriod"/>
            </a:pPr>
            <a:r>
              <a:rPr lang="en-US" sz="2394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394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Neues</a:t>
            </a:r>
            <a:r>
              <a:rPr lang="en-US" sz="2394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394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Passwort</a:t>
            </a:r>
            <a:r>
              <a:rPr lang="en-US" sz="2394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394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zweimal</a:t>
            </a:r>
            <a:r>
              <a:rPr lang="en-US" sz="2394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394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eingeben</a:t>
            </a:r>
            <a:endParaRPr lang="en-US" sz="2394" spc="47" dirty="0">
              <a:solidFill>
                <a:srgbClr val="191919"/>
              </a:solidFill>
              <a:latin typeface="Arimo"/>
              <a:ea typeface="Arimo"/>
              <a:cs typeface="Arimo"/>
              <a:sym typeface="Arimo"/>
            </a:endParaRPr>
          </a:p>
          <a:p>
            <a:pPr marL="517077" lvl="1" indent="-258538" algn="l">
              <a:lnSpc>
                <a:spcPts val="3592"/>
              </a:lnSpc>
              <a:buAutoNum type="arabicPeriod"/>
            </a:pPr>
            <a:r>
              <a:rPr lang="en-US" sz="2394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394" spc="47" dirty="0" err="1">
                <a:solidFill>
                  <a:srgbClr val="2C92D5"/>
                </a:solidFill>
                <a:latin typeface="Arimo"/>
                <a:ea typeface="Arimo"/>
                <a:cs typeface="Arimo"/>
                <a:sym typeface="Arimo"/>
              </a:rPr>
              <a:t>Passwort</a:t>
            </a:r>
            <a:r>
              <a:rPr lang="en-US" sz="2394" spc="47" dirty="0">
                <a:solidFill>
                  <a:srgbClr val="2C92D5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394" spc="47" dirty="0" err="1">
                <a:solidFill>
                  <a:srgbClr val="2C92D5"/>
                </a:solidFill>
                <a:latin typeface="Arimo"/>
                <a:ea typeface="Arimo"/>
                <a:cs typeface="Arimo"/>
                <a:sym typeface="Arimo"/>
              </a:rPr>
              <a:t>ändern</a:t>
            </a:r>
            <a:r>
              <a:rPr lang="en-US" sz="2394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394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unten</a:t>
            </a:r>
            <a:r>
              <a:rPr lang="en-US" sz="2394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394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rechts</a:t>
            </a:r>
            <a:r>
              <a:rPr lang="en-US" sz="2394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394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klicken</a:t>
            </a:r>
            <a:endParaRPr lang="en-US" sz="2394" spc="47" dirty="0">
              <a:solidFill>
                <a:srgbClr val="191919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0" y="4585335"/>
            <a:ext cx="2381250" cy="10210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50"/>
              </a:lnSpc>
            </a:pPr>
            <a:r>
              <a:rPr lang="en-US" sz="2700" b="1" spc="54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Passwort ändern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3156117" y="2926457"/>
            <a:ext cx="2072808" cy="618953"/>
            <a:chOff x="0" y="0"/>
            <a:chExt cx="545925" cy="163017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545925" cy="163017"/>
            </a:xfrm>
            <a:custGeom>
              <a:avLst/>
              <a:gdLst/>
              <a:ahLst/>
              <a:cxnLst/>
              <a:rect l="l" t="t" r="r" b="b"/>
              <a:pathLst>
                <a:path w="545925" h="163017">
                  <a:moveTo>
                    <a:pt x="0" y="0"/>
                  </a:moveTo>
                  <a:lnTo>
                    <a:pt x="545925" y="0"/>
                  </a:lnTo>
                  <a:lnTo>
                    <a:pt x="545925" y="163017"/>
                  </a:lnTo>
                  <a:lnTo>
                    <a:pt x="0" y="163017"/>
                  </a:lnTo>
                  <a:close/>
                </a:path>
              </a:pathLst>
            </a:custGeom>
            <a:ln w="76200" cap="sq">
              <a:solidFill>
                <a:srgbClr val="CC2A2E"/>
              </a:solidFill>
              <a:prstDash val="solid"/>
              <a:miter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0" y="-57150"/>
              <a:ext cx="545925" cy="2201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40"/>
                </a:lnSpc>
              </a:pPr>
              <a:endParaRPr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4982652" y="8800731"/>
            <a:ext cx="2072808" cy="618953"/>
            <a:chOff x="0" y="0"/>
            <a:chExt cx="545925" cy="163017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545925" cy="163017"/>
            </a:xfrm>
            <a:custGeom>
              <a:avLst/>
              <a:gdLst/>
              <a:ahLst/>
              <a:cxnLst/>
              <a:rect l="l" t="t" r="r" b="b"/>
              <a:pathLst>
                <a:path w="545925" h="163017">
                  <a:moveTo>
                    <a:pt x="0" y="0"/>
                  </a:moveTo>
                  <a:lnTo>
                    <a:pt x="545925" y="0"/>
                  </a:lnTo>
                  <a:lnTo>
                    <a:pt x="545925" y="163017"/>
                  </a:lnTo>
                  <a:lnTo>
                    <a:pt x="0" y="163017"/>
                  </a:lnTo>
                  <a:close/>
                </a:path>
              </a:pathLst>
            </a:custGeom>
            <a:ln w="76200" cap="sq">
              <a:solidFill>
                <a:srgbClr val="CC2A2E"/>
              </a:solidFill>
              <a:prstDash val="solid"/>
              <a:miter/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0" y="-57150"/>
              <a:ext cx="545925" cy="2201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40"/>
                </a:lnSpc>
              </a:pPr>
              <a:endParaRPr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3021110" y="3994530"/>
            <a:ext cx="3790999" cy="1830499"/>
            <a:chOff x="0" y="0"/>
            <a:chExt cx="998452" cy="482107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998452" cy="482107"/>
            </a:xfrm>
            <a:custGeom>
              <a:avLst/>
              <a:gdLst/>
              <a:ahLst/>
              <a:cxnLst/>
              <a:rect l="l" t="t" r="r" b="b"/>
              <a:pathLst>
                <a:path w="998452" h="482107">
                  <a:moveTo>
                    <a:pt x="0" y="0"/>
                  </a:moveTo>
                  <a:lnTo>
                    <a:pt x="998452" y="0"/>
                  </a:lnTo>
                  <a:lnTo>
                    <a:pt x="998452" y="482107"/>
                  </a:lnTo>
                  <a:lnTo>
                    <a:pt x="0" y="482107"/>
                  </a:lnTo>
                  <a:close/>
                </a:path>
              </a:pathLst>
            </a:custGeom>
            <a:ln w="76200" cap="sq">
              <a:solidFill>
                <a:srgbClr val="CC2A2E"/>
              </a:solidFill>
              <a:prstDash val="solid"/>
              <a:miter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0" y="-57150"/>
              <a:ext cx="998452" cy="53925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40"/>
                </a:lnSpc>
              </a:pPr>
              <a:endParaRPr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16155025" y="8517108"/>
            <a:ext cx="1852527" cy="902577"/>
            <a:chOff x="0" y="0"/>
            <a:chExt cx="487908" cy="237716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487908" cy="237716"/>
            </a:xfrm>
            <a:custGeom>
              <a:avLst/>
              <a:gdLst/>
              <a:ahLst/>
              <a:cxnLst/>
              <a:rect l="l" t="t" r="r" b="b"/>
              <a:pathLst>
                <a:path w="487908" h="237716">
                  <a:moveTo>
                    <a:pt x="0" y="0"/>
                  </a:moveTo>
                  <a:lnTo>
                    <a:pt x="487908" y="0"/>
                  </a:lnTo>
                  <a:lnTo>
                    <a:pt x="487908" y="237716"/>
                  </a:lnTo>
                  <a:lnTo>
                    <a:pt x="0" y="237716"/>
                  </a:lnTo>
                  <a:close/>
                </a:path>
              </a:pathLst>
            </a:custGeom>
            <a:ln w="76200" cap="sq">
              <a:solidFill>
                <a:srgbClr val="CC2A2E"/>
              </a:solidFill>
              <a:prstDash val="solid"/>
              <a:miter/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0" y="-57150"/>
              <a:ext cx="487908" cy="29486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40"/>
                </a:lnSpc>
              </a:pPr>
              <a:endParaRPr/>
            </a:p>
          </p:txBody>
        </p:sp>
      </p:grpSp>
      <p:sp>
        <p:nvSpPr>
          <p:cNvPr id="24" name="TextBox 24"/>
          <p:cNvSpPr txBox="1"/>
          <p:nvPr/>
        </p:nvSpPr>
        <p:spPr>
          <a:xfrm>
            <a:off x="2744796" y="2983203"/>
            <a:ext cx="312063" cy="4483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40"/>
              </a:lnSpc>
              <a:spcBef>
                <a:spcPct val="0"/>
              </a:spcBef>
            </a:pPr>
            <a:r>
              <a:rPr lang="en-US" sz="2600" b="1" spc="130">
                <a:solidFill>
                  <a:srgbClr val="CC2A2E"/>
                </a:solidFill>
                <a:latin typeface="Aileron Bold"/>
                <a:ea typeface="Aileron Bold"/>
                <a:cs typeface="Aileron Bold"/>
                <a:sym typeface="Aileron Bold"/>
              </a:rPr>
              <a:t>1</a:t>
            </a:r>
            <a:r>
              <a:rPr lang="en-US" sz="2600" spc="130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.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7208560" y="8857478"/>
            <a:ext cx="320278" cy="4483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40"/>
              </a:lnSpc>
              <a:spcBef>
                <a:spcPct val="0"/>
              </a:spcBef>
            </a:pPr>
            <a:r>
              <a:rPr lang="en-US" sz="2600" b="1" spc="130">
                <a:solidFill>
                  <a:srgbClr val="CC2A2E"/>
                </a:solidFill>
                <a:latin typeface="Aileron Bold"/>
                <a:ea typeface="Aileron Bold"/>
                <a:cs typeface="Aileron Bold"/>
                <a:sym typeface="Aileron Bold"/>
              </a:rPr>
              <a:t>2.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6947237" y="4657049"/>
            <a:ext cx="320278" cy="4483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40"/>
              </a:lnSpc>
              <a:spcBef>
                <a:spcPct val="0"/>
              </a:spcBef>
            </a:pPr>
            <a:r>
              <a:rPr lang="en-US" sz="2600" b="1" spc="130">
                <a:solidFill>
                  <a:srgbClr val="CC2A2E"/>
                </a:solidFill>
                <a:latin typeface="Aileron Bold"/>
                <a:ea typeface="Aileron Bold"/>
                <a:cs typeface="Aileron Bold"/>
                <a:sym typeface="Aileron Bold"/>
              </a:rPr>
              <a:t>3.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5667811" y="8809990"/>
            <a:ext cx="320278" cy="4483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40"/>
              </a:lnSpc>
              <a:spcBef>
                <a:spcPct val="0"/>
              </a:spcBef>
            </a:pPr>
            <a:r>
              <a:rPr lang="en-US" sz="2600" b="1" spc="130">
                <a:solidFill>
                  <a:srgbClr val="CC2A2E"/>
                </a:solidFill>
                <a:latin typeface="Aileron Bold"/>
                <a:ea typeface="Aileron Bold"/>
                <a:cs typeface="Aileron Bold"/>
                <a:sym typeface="Aileron Bold"/>
              </a:rPr>
              <a:t>4.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1079183" y="9362535"/>
            <a:ext cx="222885" cy="4483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40"/>
              </a:lnSpc>
              <a:spcBef>
                <a:spcPct val="0"/>
              </a:spcBef>
            </a:pPr>
            <a:r>
              <a:rPr lang="en-US" sz="2600" b="1" spc="130">
                <a:solidFill>
                  <a:srgbClr val="FFFFFF"/>
                </a:solidFill>
                <a:latin typeface="Aileron Bold"/>
                <a:ea typeface="Aileron Bold"/>
                <a:cs typeface="Aileron Bold"/>
                <a:sym typeface="Aileron Bold"/>
              </a:rPr>
              <a:t>3</a:t>
            </a:r>
          </a:p>
        </p:txBody>
      </p:sp>
      <p:sp>
        <p:nvSpPr>
          <p:cNvPr id="29" name="Freeform 29"/>
          <p:cNvSpPr/>
          <p:nvPr/>
        </p:nvSpPr>
        <p:spPr>
          <a:xfrm>
            <a:off x="273273" y="545877"/>
            <a:ext cx="1834703" cy="1834703"/>
          </a:xfrm>
          <a:custGeom>
            <a:avLst/>
            <a:gdLst/>
            <a:ahLst/>
            <a:cxnLst/>
            <a:rect l="l" t="t" r="r" b="b"/>
            <a:pathLst>
              <a:path w="1834703" h="1834703">
                <a:moveTo>
                  <a:pt x="0" y="0"/>
                </a:moveTo>
                <a:lnTo>
                  <a:pt x="1834704" y="0"/>
                </a:lnTo>
                <a:lnTo>
                  <a:pt x="1834704" y="1834703"/>
                </a:lnTo>
                <a:lnTo>
                  <a:pt x="0" y="183470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2926457"/>
            <a:ext cx="2381250" cy="7492712"/>
            <a:chOff x="0" y="0"/>
            <a:chExt cx="627160" cy="197338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27161" cy="1973389"/>
            </a:xfrm>
            <a:custGeom>
              <a:avLst/>
              <a:gdLst/>
              <a:ahLst/>
              <a:cxnLst/>
              <a:rect l="l" t="t" r="r" b="b"/>
              <a:pathLst>
                <a:path w="627161" h="1973389">
                  <a:moveTo>
                    <a:pt x="0" y="0"/>
                  </a:moveTo>
                  <a:lnTo>
                    <a:pt x="627161" y="0"/>
                  </a:lnTo>
                  <a:lnTo>
                    <a:pt x="627161" y="1973389"/>
                  </a:lnTo>
                  <a:lnTo>
                    <a:pt x="0" y="1973389"/>
                  </a:lnTo>
                  <a:close/>
                </a:path>
              </a:pathLst>
            </a:custGeom>
            <a:solidFill>
              <a:srgbClr val="BBBBA8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627160" cy="203053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40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3727845" y="3997020"/>
            <a:ext cx="5416155" cy="5701842"/>
          </a:xfrm>
          <a:custGeom>
            <a:avLst/>
            <a:gdLst/>
            <a:ahLst/>
            <a:cxnLst/>
            <a:rect l="l" t="t" r="r" b="b"/>
            <a:pathLst>
              <a:path w="5416155" h="5701842">
                <a:moveTo>
                  <a:pt x="0" y="0"/>
                </a:moveTo>
                <a:lnTo>
                  <a:pt x="5416155" y="0"/>
                </a:lnTo>
                <a:lnTo>
                  <a:pt x="5416155" y="5701842"/>
                </a:lnTo>
                <a:lnTo>
                  <a:pt x="0" y="570184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0427989" y="4130099"/>
            <a:ext cx="6651753" cy="5435684"/>
          </a:xfrm>
          <a:custGeom>
            <a:avLst/>
            <a:gdLst/>
            <a:ahLst/>
            <a:cxnLst/>
            <a:rect l="l" t="t" r="r" b="b"/>
            <a:pathLst>
              <a:path w="6651753" h="5435684">
                <a:moveTo>
                  <a:pt x="0" y="0"/>
                </a:moveTo>
                <a:lnTo>
                  <a:pt x="6651754" y="0"/>
                </a:lnTo>
                <a:lnTo>
                  <a:pt x="6651754" y="5435684"/>
                </a:lnTo>
                <a:lnTo>
                  <a:pt x="0" y="543568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2715555" y="241955"/>
            <a:ext cx="15314728" cy="31186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92"/>
              </a:lnSpc>
            </a:pPr>
            <a:r>
              <a:rPr lang="en-US" sz="2394" b="1" spc="47">
                <a:solidFill>
                  <a:srgbClr val="191919"/>
                </a:solidFill>
                <a:latin typeface="Arimo Bold"/>
                <a:ea typeface="Arimo Bold"/>
                <a:cs typeface="Arimo Bold"/>
                <a:sym typeface="Arimo Bold"/>
              </a:rPr>
              <a:t>Das können Sie tun, wenn Sie Ihr Passwort vergessen haben:</a:t>
            </a:r>
          </a:p>
          <a:p>
            <a:pPr marL="517077" lvl="1" indent="-258538" algn="l">
              <a:lnSpc>
                <a:spcPts val="3592"/>
              </a:lnSpc>
              <a:buAutoNum type="arabicPeriod"/>
            </a:pPr>
            <a:r>
              <a:rPr lang="en-US" sz="2394" spc="47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Gehen Sie zur Anmeldungs-Seite für das Dolmetscher-Panel: </a:t>
            </a:r>
            <a:r>
              <a:rPr lang="en-US" sz="2394" u="sng" spc="47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  <a:hlinkClick r:id="rId4" tooltip="https://dolma-marburg-biedenkopf.de/dolmetscher-panel/"/>
              </a:rPr>
              <a:t>https://dolma-marburg-biedenkopf.de/dolmetscher-panel/</a:t>
            </a:r>
          </a:p>
          <a:p>
            <a:pPr marL="517077" lvl="1" indent="-258538" algn="l">
              <a:lnSpc>
                <a:spcPts val="3592"/>
              </a:lnSpc>
              <a:buAutoNum type="arabicPeriod"/>
            </a:pPr>
            <a:r>
              <a:rPr lang="en-US" sz="2394" spc="47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Klicken Sie auf </a:t>
            </a:r>
            <a:r>
              <a:rPr lang="en-US" sz="2394" spc="47">
                <a:solidFill>
                  <a:srgbClr val="2C92D5"/>
                </a:solidFill>
                <a:latin typeface="Arimo"/>
                <a:ea typeface="Arimo"/>
                <a:cs typeface="Arimo"/>
                <a:sym typeface="Arimo"/>
              </a:rPr>
              <a:t>Passwort zurücksetzen</a:t>
            </a:r>
          </a:p>
          <a:p>
            <a:pPr marL="517077" lvl="1" indent="-258538" algn="l">
              <a:lnSpc>
                <a:spcPts val="3592"/>
              </a:lnSpc>
              <a:buAutoNum type="arabicPeriod"/>
            </a:pPr>
            <a:r>
              <a:rPr lang="en-US" sz="2394" spc="47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Geben Sie die E-Mail Adresse ein, mit der Sie bereits beim Dolmetscher-Panel angemeldet waren</a:t>
            </a:r>
          </a:p>
          <a:p>
            <a:pPr marL="517077" lvl="1" indent="-258538" algn="l">
              <a:lnSpc>
                <a:spcPts val="3592"/>
              </a:lnSpc>
              <a:buAutoNum type="arabicPeriod"/>
            </a:pPr>
            <a:r>
              <a:rPr lang="en-US" sz="2394" spc="47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Klicken Sie auf </a:t>
            </a:r>
            <a:r>
              <a:rPr lang="en-US" sz="2394" spc="47">
                <a:solidFill>
                  <a:srgbClr val="2C92D5"/>
                </a:solidFill>
                <a:latin typeface="Arimo"/>
                <a:ea typeface="Arimo"/>
                <a:cs typeface="Arimo"/>
                <a:sym typeface="Arimo"/>
              </a:rPr>
              <a:t>Senden</a:t>
            </a:r>
            <a:r>
              <a:rPr lang="en-US" sz="2394" spc="47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. Sie bekommen eine E-Mail mit einem Link. Klicken Sie auf den Link und ändern Sie Ihr Passwort.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6260282" y="8800731"/>
            <a:ext cx="2381201" cy="618953"/>
            <a:chOff x="0" y="0"/>
            <a:chExt cx="627148" cy="163017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627148" cy="163017"/>
            </a:xfrm>
            <a:custGeom>
              <a:avLst/>
              <a:gdLst/>
              <a:ahLst/>
              <a:cxnLst/>
              <a:rect l="l" t="t" r="r" b="b"/>
              <a:pathLst>
                <a:path w="627148" h="163017">
                  <a:moveTo>
                    <a:pt x="0" y="0"/>
                  </a:moveTo>
                  <a:lnTo>
                    <a:pt x="627148" y="0"/>
                  </a:lnTo>
                  <a:lnTo>
                    <a:pt x="627148" y="163017"/>
                  </a:lnTo>
                  <a:lnTo>
                    <a:pt x="0" y="163017"/>
                  </a:lnTo>
                  <a:close/>
                </a:path>
              </a:pathLst>
            </a:custGeom>
            <a:ln w="76200" cap="sq">
              <a:solidFill>
                <a:srgbClr val="CC2A2E"/>
              </a:solidFill>
              <a:prstDash val="solid"/>
              <a:miter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0" y="-57150"/>
              <a:ext cx="627148" cy="2201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40"/>
                </a:lnSpc>
              </a:pPr>
              <a:endParaRPr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1211327" y="9386126"/>
            <a:ext cx="222885" cy="4483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40"/>
              </a:lnSpc>
              <a:spcBef>
                <a:spcPct val="0"/>
              </a:spcBef>
            </a:pPr>
            <a:r>
              <a:rPr lang="en-US" sz="2600" b="1" spc="130">
                <a:solidFill>
                  <a:srgbClr val="FFFFFF"/>
                </a:solidFill>
                <a:latin typeface="Aileron Bold"/>
                <a:ea typeface="Aileron Bold"/>
                <a:cs typeface="Aileron Bold"/>
                <a:sym typeface="Aileron Bold"/>
              </a:rPr>
              <a:t>4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0" y="0"/>
            <a:ext cx="2381250" cy="2926457"/>
            <a:chOff x="0" y="0"/>
            <a:chExt cx="627160" cy="770754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627161" cy="770754"/>
            </a:xfrm>
            <a:custGeom>
              <a:avLst/>
              <a:gdLst/>
              <a:ahLst/>
              <a:cxnLst/>
              <a:rect l="l" t="t" r="r" b="b"/>
              <a:pathLst>
                <a:path w="627161" h="770754">
                  <a:moveTo>
                    <a:pt x="0" y="0"/>
                  </a:moveTo>
                  <a:lnTo>
                    <a:pt x="627161" y="0"/>
                  </a:lnTo>
                  <a:lnTo>
                    <a:pt x="627161" y="770754"/>
                  </a:lnTo>
                  <a:lnTo>
                    <a:pt x="0" y="770754"/>
                  </a:lnTo>
                  <a:close/>
                </a:path>
              </a:pathLst>
            </a:custGeom>
            <a:solidFill>
              <a:srgbClr val="032B4D"/>
            </a:solidFill>
          </p:spPr>
        </p:sp>
        <p:sp>
          <p:nvSpPr>
            <p:cNvPr id="14" name="TextBox 14"/>
            <p:cNvSpPr txBox="1"/>
            <p:nvPr/>
          </p:nvSpPr>
          <p:spPr>
            <a:xfrm>
              <a:off x="0" y="-57150"/>
              <a:ext cx="627160" cy="82790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40"/>
                </a:lnSpc>
              </a:pPr>
              <a:endParaRPr/>
            </a:p>
          </p:txBody>
        </p:sp>
      </p:grpSp>
      <p:sp>
        <p:nvSpPr>
          <p:cNvPr id="15" name="Freeform 15"/>
          <p:cNvSpPr/>
          <p:nvPr/>
        </p:nvSpPr>
        <p:spPr>
          <a:xfrm>
            <a:off x="273273" y="545877"/>
            <a:ext cx="1834703" cy="1834703"/>
          </a:xfrm>
          <a:custGeom>
            <a:avLst/>
            <a:gdLst/>
            <a:ahLst/>
            <a:cxnLst/>
            <a:rect l="l" t="t" r="r" b="b"/>
            <a:pathLst>
              <a:path w="1834703" h="1834703">
                <a:moveTo>
                  <a:pt x="0" y="0"/>
                </a:moveTo>
                <a:lnTo>
                  <a:pt x="1834704" y="0"/>
                </a:lnTo>
                <a:lnTo>
                  <a:pt x="1834704" y="1834703"/>
                </a:lnTo>
                <a:lnTo>
                  <a:pt x="0" y="183470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6" name="TextBox 16"/>
          <p:cNvSpPr txBox="1"/>
          <p:nvPr/>
        </p:nvSpPr>
        <p:spPr>
          <a:xfrm>
            <a:off x="0" y="4585335"/>
            <a:ext cx="2381250" cy="10210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50"/>
              </a:lnSpc>
            </a:pPr>
            <a:r>
              <a:rPr lang="en-US" sz="2700" b="1" spc="54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Passwort vergessen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2381250" cy="2926457"/>
            <a:chOff x="0" y="0"/>
            <a:chExt cx="627160" cy="77075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27161" cy="770754"/>
            </a:xfrm>
            <a:custGeom>
              <a:avLst/>
              <a:gdLst/>
              <a:ahLst/>
              <a:cxnLst/>
              <a:rect l="l" t="t" r="r" b="b"/>
              <a:pathLst>
                <a:path w="627161" h="770754">
                  <a:moveTo>
                    <a:pt x="0" y="0"/>
                  </a:moveTo>
                  <a:lnTo>
                    <a:pt x="627161" y="0"/>
                  </a:lnTo>
                  <a:lnTo>
                    <a:pt x="627161" y="770754"/>
                  </a:lnTo>
                  <a:lnTo>
                    <a:pt x="0" y="770754"/>
                  </a:lnTo>
                  <a:close/>
                </a:path>
              </a:pathLst>
            </a:custGeom>
            <a:solidFill>
              <a:srgbClr val="0F4146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627160" cy="82790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40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0" y="2794288"/>
            <a:ext cx="2381250" cy="7492712"/>
            <a:chOff x="0" y="0"/>
            <a:chExt cx="627160" cy="1973389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27161" cy="1973389"/>
            </a:xfrm>
            <a:custGeom>
              <a:avLst/>
              <a:gdLst/>
              <a:ahLst/>
              <a:cxnLst/>
              <a:rect l="l" t="t" r="r" b="b"/>
              <a:pathLst>
                <a:path w="627161" h="1973389">
                  <a:moveTo>
                    <a:pt x="0" y="0"/>
                  </a:moveTo>
                  <a:lnTo>
                    <a:pt x="627161" y="0"/>
                  </a:lnTo>
                  <a:lnTo>
                    <a:pt x="627161" y="1973389"/>
                  </a:lnTo>
                  <a:lnTo>
                    <a:pt x="0" y="1973389"/>
                  </a:lnTo>
                  <a:close/>
                </a:path>
              </a:pathLst>
            </a:custGeom>
            <a:solidFill>
              <a:srgbClr val="BBBBA8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57150"/>
              <a:ext cx="627160" cy="203053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40"/>
                </a:lnSpc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8477830" y="855527"/>
            <a:ext cx="9630685" cy="8402773"/>
          </a:xfrm>
          <a:custGeom>
            <a:avLst/>
            <a:gdLst/>
            <a:ahLst/>
            <a:cxnLst/>
            <a:rect l="l" t="t" r="r" b="b"/>
            <a:pathLst>
              <a:path w="9630685" h="8402773">
                <a:moveTo>
                  <a:pt x="0" y="0"/>
                </a:moveTo>
                <a:lnTo>
                  <a:pt x="9630685" y="0"/>
                </a:lnTo>
                <a:lnTo>
                  <a:pt x="9630685" y="8402773"/>
                </a:lnTo>
                <a:lnTo>
                  <a:pt x="0" y="840277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276225" y="548828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0"/>
                </a:moveTo>
                <a:lnTo>
                  <a:pt x="1828800" y="0"/>
                </a:lnTo>
                <a:lnTo>
                  <a:pt x="1828800" y="1828800"/>
                </a:lnTo>
                <a:lnTo>
                  <a:pt x="0" y="18288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3124200" y="855527"/>
            <a:ext cx="4923194" cy="82529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99"/>
              </a:lnSpc>
            </a:pPr>
            <a:r>
              <a:rPr lang="en-US" sz="20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Wenn</a:t>
            </a:r>
            <a:r>
              <a:rPr lang="en-US" sz="20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Sie </a:t>
            </a:r>
            <a:r>
              <a:rPr lang="en-US" sz="20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oben</a:t>
            </a:r>
            <a:r>
              <a:rPr lang="en-US" sz="20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links auf </a:t>
            </a:r>
            <a:r>
              <a:rPr lang="en-US" sz="2000" spc="47" dirty="0" err="1">
                <a:solidFill>
                  <a:srgbClr val="0070C0"/>
                </a:solidFill>
                <a:latin typeface="Arimo"/>
                <a:ea typeface="Arimo"/>
                <a:cs typeface="Arimo"/>
                <a:sym typeface="Arimo"/>
              </a:rPr>
              <a:t>Ihren</a:t>
            </a:r>
            <a:r>
              <a:rPr lang="en-US" sz="2000" spc="47" dirty="0">
                <a:solidFill>
                  <a:srgbClr val="0070C0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spc="47" dirty="0" err="1">
                <a:solidFill>
                  <a:srgbClr val="0070C0"/>
                </a:solidFill>
                <a:latin typeface="Arimo"/>
                <a:ea typeface="Arimo"/>
                <a:cs typeface="Arimo"/>
                <a:sym typeface="Arimo"/>
              </a:rPr>
              <a:t>Namen</a:t>
            </a:r>
            <a:r>
              <a:rPr lang="en-US" sz="2000" spc="47" dirty="0">
                <a:solidFill>
                  <a:srgbClr val="0070C0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klicken</a:t>
            </a:r>
            <a:r>
              <a:rPr lang="en-US" sz="20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, </a:t>
            </a:r>
            <a:r>
              <a:rPr lang="en-US" sz="20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kommen</a:t>
            </a:r>
            <a:r>
              <a:rPr lang="en-US" sz="20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Sie </a:t>
            </a:r>
            <a:r>
              <a:rPr lang="en-US" sz="20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zu</a:t>
            </a:r>
            <a:r>
              <a:rPr lang="en-US" sz="20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Ihrem</a:t>
            </a:r>
            <a:r>
              <a:rPr lang="en-US" sz="20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b="1" spc="47" dirty="0" err="1">
                <a:solidFill>
                  <a:srgbClr val="2C92D5"/>
                </a:solidFill>
                <a:latin typeface="Arimo Bold"/>
                <a:ea typeface="Arimo Bold"/>
                <a:cs typeface="Arimo Bold"/>
                <a:sym typeface="Arimo Bold"/>
              </a:rPr>
              <a:t>persönlichen</a:t>
            </a:r>
            <a:r>
              <a:rPr lang="en-US" sz="2000" b="1" spc="47" dirty="0">
                <a:solidFill>
                  <a:srgbClr val="2C92D5"/>
                </a:solidFill>
                <a:latin typeface="Arimo Bold"/>
                <a:ea typeface="Arimo Bold"/>
                <a:cs typeface="Arimo Bold"/>
                <a:sym typeface="Arimo Bold"/>
              </a:rPr>
              <a:t> </a:t>
            </a:r>
            <a:r>
              <a:rPr lang="en-US" sz="2000" b="1" spc="47" dirty="0" err="1">
                <a:solidFill>
                  <a:srgbClr val="2C92D5"/>
                </a:solidFill>
                <a:latin typeface="Arimo Bold"/>
                <a:ea typeface="Arimo Bold"/>
                <a:cs typeface="Arimo Bold"/>
                <a:sym typeface="Arimo Bold"/>
              </a:rPr>
              <a:t>Profil</a:t>
            </a:r>
            <a:r>
              <a:rPr lang="en-US" sz="20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. </a:t>
            </a:r>
            <a:r>
              <a:rPr lang="en-US" sz="20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Hier</a:t>
            </a:r>
            <a:r>
              <a:rPr lang="en-US" sz="20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geben</a:t>
            </a:r>
            <a:r>
              <a:rPr lang="en-US" sz="20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Sie </a:t>
            </a:r>
            <a:r>
              <a:rPr lang="en-US" sz="20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Ihren</a:t>
            </a:r>
            <a:r>
              <a:rPr lang="en-US" sz="20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b="1" spc="47" dirty="0" err="1">
                <a:solidFill>
                  <a:srgbClr val="191919"/>
                </a:solidFill>
                <a:latin typeface="Arimo Bold"/>
                <a:ea typeface="Arimo Bold"/>
                <a:cs typeface="Arimo Bold"/>
                <a:sym typeface="Arimo Bold"/>
              </a:rPr>
              <a:t>Vornamen</a:t>
            </a:r>
            <a:r>
              <a:rPr lang="en-US" sz="2000" b="1" spc="47" dirty="0">
                <a:solidFill>
                  <a:srgbClr val="191919"/>
                </a:solidFill>
                <a:latin typeface="Arimo Bold"/>
                <a:ea typeface="Arimo Bold"/>
                <a:cs typeface="Arimo Bold"/>
                <a:sym typeface="Arimo Bold"/>
              </a:rPr>
              <a:t>, </a:t>
            </a:r>
            <a:r>
              <a:rPr lang="en-US" sz="2000" b="1" spc="47" dirty="0" err="1">
                <a:solidFill>
                  <a:srgbClr val="191919"/>
                </a:solidFill>
                <a:latin typeface="Arimo Bold"/>
                <a:ea typeface="Arimo Bold"/>
                <a:cs typeface="Arimo Bold"/>
                <a:sym typeface="Arimo Bold"/>
              </a:rPr>
              <a:t>Nachnamen</a:t>
            </a:r>
            <a:r>
              <a:rPr lang="en-US" sz="2000" b="1" spc="47" dirty="0">
                <a:solidFill>
                  <a:srgbClr val="191919"/>
                </a:solidFill>
                <a:latin typeface="Arimo Bold"/>
                <a:ea typeface="Arimo Bold"/>
                <a:cs typeface="Arimo Bold"/>
                <a:sym typeface="Arimo Bold"/>
              </a:rPr>
              <a:t>, E-Mail </a:t>
            </a:r>
            <a:r>
              <a:rPr lang="en-US" sz="2000" b="1" spc="47" dirty="0" err="1">
                <a:solidFill>
                  <a:srgbClr val="191919"/>
                </a:solidFill>
                <a:latin typeface="Arimo Bold"/>
                <a:ea typeface="Arimo Bold"/>
                <a:cs typeface="Arimo Bold"/>
                <a:sym typeface="Arimo Bold"/>
              </a:rPr>
              <a:t>Adresse</a:t>
            </a:r>
            <a:r>
              <a:rPr lang="en-US" sz="20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ein</a:t>
            </a:r>
            <a:r>
              <a:rPr lang="en-US" sz="20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.</a:t>
            </a:r>
          </a:p>
          <a:p>
            <a:pPr algn="l">
              <a:lnSpc>
                <a:spcPts val="3599"/>
              </a:lnSpc>
            </a:pPr>
            <a:endParaRPr lang="en-US" sz="2000" spc="47" dirty="0">
              <a:solidFill>
                <a:srgbClr val="191919"/>
              </a:solidFill>
              <a:latin typeface="Arimo"/>
              <a:ea typeface="Arimo"/>
              <a:cs typeface="Arimo"/>
              <a:sym typeface="Arimo"/>
            </a:endParaRPr>
          </a:p>
          <a:p>
            <a:pPr algn="l">
              <a:lnSpc>
                <a:spcPts val="3599"/>
              </a:lnSpc>
            </a:pPr>
            <a:r>
              <a:rPr lang="en-US" sz="20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Ihre</a:t>
            </a:r>
            <a:r>
              <a:rPr lang="en-US" sz="20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b="1" spc="47" dirty="0" err="1">
                <a:solidFill>
                  <a:srgbClr val="191919"/>
                </a:solidFill>
                <a:latin typeface="Arimo Bold"/>
                <a:ea typeface="Arimo Bold"/>
                <a:cs typeface="Arimo Bold"/>
                <a:sym typeface="Arimo Bold"/>
              </a:rPr>
              <a:t>Telefonnummer</a:t>
            </a:r>
            <a:r>
              <a:rPr lang="en-US" sz="20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können</a:t>
            </a:r>
            <a:r>
              <a:rPr lang="en-US" sz="20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Sie </a:t>
            </a:r>
            <a:r>
              <a:rPr lang="en-US" sz="20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angeben</a:t>
            </a:r>
            <a:r>
              <a:rPr lang="en-US" sz="20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, </a:t>
            </a:r>
            <a:r>
              <a:rPr lang="en-US" sz="20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wenn</a:t>
            </a:r>
            <a:r>
              <a:rPr lang="en-US" sz="20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Sie </a:t>
            </a:r>
            <a:r>
              <a:rPr lang="en-US" sz="20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möchten</a:t>
            </a:r>
            <a:r>
              <a:rPr lang="en-US" sz="20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.</a:t>
            </a:r>
          </a:p>
          <a:p>
            <a:pPr algn="l">
              <a:lnSpc>
                <a:spcPts val="3599"/>
              </a:lnSpc>
            </a:pPr>
            <a:endParaRPr lang="en-US" sz="2000" spc="47" dirty="0">
              <a:solidFill>
                <a:srgbClr val="191919"/>
              </a:solidFill>
              <a:latin typeface="Arimo"/>
              <a:ea typeface="Arimo"/>
              <a:cs typeface="Arimo"/>
              <a:sym typeface="Arimo"/>
            </a:endParaRPr>
          </a:p>
          <a:p>
            <a:pPr algn="l">
              <a:lnSpc>
                <a:spcPts val="3599"/>
              </a:lnSpc>
            </a:pPr>
            <a:r>
              <a:rPr lang="en-US" sz="20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Unter</a:t>
            </a:r>
            <a:r>
              <a:rPr lang="en-US" sz="20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b="1" spc="47" dirty="0">
                <a:solidFill>
                  <a:srgbClr val="191919"/>
                </a:solidFill>
                <a:latin typeface="Arimo Bold"/>
                <a:ea typeface="Arimo Bold"/>
                <a:cs typeface="Arimo Bold"/>
                <a:sym typeface="Arimo Bold"/>
              </a:rPr>
              <a:t>“Ort”</a:t>
            </a:r>
            <a:r>
              <a:rPr lang="en-US" sz="20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können</a:t>
            </a:r>
            <a:r>
              <a:rPr lang="en-US" sz="20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Sie den Ort </a:t>
            </a:r>
            <a:r>
              <a:rPr lang="en-US" sz="20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auswählen</a:t>
            </a:r>
            <a:r>
              <a:rPr lang="en-US" sz="20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, an dem Sie in der Regel </a:t>
            </a:r>
            <a:r>
              <a:rPr lang="en-US" sz="20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Aufträge</a:t>
            </a:r>
            <a:r>
              <a:rPr lang="en-US" sz="20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übernehmen</a:t>
            </a:r>
            <a:r>
              <a:rPr lang="en-US" sz="20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können</a:t>
            </a:r>
            <a:r>
              <a:rPr lang="en-US" sz="20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.</a:t>
            </a:r>
          </a:p>
          <a:p>
            <a:pPr algn="l">
              <a:lnSpc>
                <a:spcPts val="3599"/>
              </a:lnSpc>
            </a:pPr>
            <a:r>
              <a:rPr lang="en-US" sz="20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Hier</a:t>
            </a:r>
            <a:r>
              <a:rPr lang="en-US" sz="20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können</a:t>
            </a:r>
            <a:r>
              <a:rPr lang="en-US" sz="20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Sie </a:t>
            </a:r>
            <a:r>
              <a:rPr lang="en-US" sz="20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nur</a:t>
            </a:r>
            <a:r>
              <a:rPr lang="en-US" sz="20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einen</a:t>
            </a:r>
            <a:r>
              <a:rPr lang="en-US" sz="20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Ort </a:t>
            </a:r>
            <a:r>
              <a:rPr lang="en-US" sz="20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angeben</a:t>
            </a:r>
            <a:r>
              <a:rPr lang="en-US" sz="20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. </a:t>
            </a:r>
            <a:r>
              <a:rPr lang="en-US" sz="20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Unter</a:t>
            </a:r>
            <a:r>
              <a:rPr lang="en-US" sz="20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“</a:t>
            </a:r>
            <a:r>
              <a:rPr lang="en-US" sz="20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Arbeitszeiten</a:t>
            </a:r>
            <a:r>
              <a:rPr lang="en-US" sz="20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” </a:t>
            </a:r>
            <a:r>
              <a:rPr lang="en-US" sz="20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können</a:t>
            </a:r>
            <a:r>
              <a:rPr lang="en-US" sz="20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Sie </a:t>
            </a:r>
            <a:r>
              <a:rPr lang="en-US" sz="20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noch</a:t>
            </a:r>
            <a:r>
              <a:rPr lang="en-US" sz="20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mehr</a:t>
            </a:r>
            <a:r>
              <a:rPr lang="en-US" sz="20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Orte</a:t>
            </a:r>
            <a:r>
              <a:rPr lang="en-US" sz="20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auswählen</a:t>
            </a:r>
            <a:r>
              <a:rPr lang="en-US" sz="20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.</a:t>
            </a:r>
          </a:p>
          <a:p>
            <a:pPr algn="l">
              <a:lnSpc>
                <a:spcPts val="3599"/>
              </a:lnSpc>
            </a:pPr>
            <a:endParaRPr lang="en-US" sz="2000" spc="47" dirty="0">
              <a:solidFill>
                <a:srgbClr val="191919"/>
              </a:solidFill>
              <a:latin typeface="Arimo"/>
              <a:ea typeface="Arimo"/>
              <a:cs typeface="Arimo"/>
              <a:sym typeface="Arimo"/>
            </a:endParaRPr>
          </a:p>
          <a:p>
            <a:pPr algn="l">
              <a:lnSpc>
                <a:spcPts val="3599"/>
              </a:lnSpc>
              <a:spcBef>
                <a:spcPct val="0"/>
              </a:spcBef>
            </a:pPr>
            <a:r>
              <a:rPr lang="en-US" sz="2000" b="1" spc="47" dirty="0">
                <a:solidFill>
                  <a:srgbClr val="191919"/>
                </a:solidFill>
                <a:latin typeface="Arimo Bold"/>
                <a:ea typeface="Arimo Bold"/>
                <a:cs typeface="Arimo Bold"/>
                <a:sym typeface="Arimo Bold"/>
              </a:rPr>
              <a:t>Bitte </a:t>
            </a:r>
            <a:r>
              <a:rPr lang="en-US" sz="2000" b="1" spc="47" dirty="0" err="1">
                <a:solidFill>
                  <a:srgbClr val="191919"/>
                </a:solidFill>
                <a:latin typeface="Arimo Bold"/>
                <a:ea typeface="Arimo Bold"/>
                <a:cs typeface="Arimo Bold"/>
                <a:sym typeface="Arimo Bold"/>
              </a:rPr>
              <a:t>denken</a:t>
            </a:r>
            <a:r>
              <a:rPr lang="en-US" sz="2000" b="1" spc="47" dirty="0">
                <a:solidFill>
                  <a:srgbClr val="191919"/>
                </a:solidFill>
                <a:latin typeface="Arimo Bold"/>
                <a:ea typeface="Arimo Bold"/>
                <a:cs typeface="Arimo Bold"/>
                <a:sym typeface="Arimo Bold"/>
              </a:rPr>
              <a:t> Sie </a:t>
            </a:r>
            <a:r>
              <a:rPr lang="en-US" sz="2000" b="1" spc="47" dirty="0" err="1">
                <a:solidFill>
                  <a:srgbClr val="191919"/>
                </a:solidFill>
                <a:latin typeface="Arimo Bold"/>
                <a:ea typeface="Arimo Bold"/>
                <a:cs typeface="Arimo Bold"/>
                <a:sym typeface="Arimo Bold"/>
              </a:rPr>
              <a:t>immer</a:t>
            </a:r>
            <a:r>
              <a:rPr lang="en-US" sz="2000" b="1" spc="47" dirty="0">
                <a:solidFill>
                  <a:srgbClr val="191919"/>
                </a:solidFill>
                <a:latin typeface="Arimo Bold"/>
                <a:ea typeface="Arimo Bold"/>
                <a:cs typeface="Arimo Bold"/>
                <a:sym typeface="Arimo Bold"/>
              </a:rPr>
              <a:t> </a:t>
            </a:r>
            <a:r>
              <a:rPr lang="en-US" sz="2000" b="1" spc="47" dirty="0" err="1">
                <a:solidFill>
                  <a:srgbClr val="191919"/>
                </a:solidFill>
                <a:latin typeface="Arimo Bold"/>
                <a:ea typeface="Arimo Bold"/>
                <a:cs typeface="Arimo Bold"/>
                <a:sym typeface="Arimo Bold"/>
              </a:rPr>
              <a:t>daran</a:t>
            </a:r>
            <a:r>
              <a:rPr lang="en-US" sz="2000" b="1" spc="47" dirty="0">
                <a:solidFill>
                  <a:srgbClr val="191919"/>
                </a:solidFill>
                <a:latin typeface="Arimo Bold"/>
                <a:ea typeface="Arimo Bold"/>
                <a:cs typeface="Arimo Bold"/>
                <a:sym typeface="Arimo Bold"/>
              </a:rPr>
              <a:t>, </a:t>
            </a:r>
            <a:r>
              <a:rPr lang="en-US" sz="2000" b="1" spc="47" dirty="0" err="1">
                <a:solidFill>
                  <a:srgbClr val="191919"/>
                </a:solidFill>
                <a:latin typeface="Arimo Bold"/>
                <a:ea typeface="Arimo Bold"/>
                <a:cs typeface="Arimo Bold"/>
                <a:sym typeface="Arimo Bold"/>
              </a:rPr>
              <a:t>unten</a:t>
            </a:r>
            <a:r>
              <a:rPr lang="en-US" sz="2000" b="1" spc="47" dirty="0">
                <a:solidFill>
                  <a:srgbClr val="191919"/>
                </a:solidFill>
                <a:latin typeface="Arimo Bold"/>
                <a:ea typeface="Arimo Bold"/>
                <a:cs typeface="Arimo Bold"/>
                <a:sym typeface="Arimo Bold"/>
              </a:rPr>
              <a:t> </a:t>
            </a:r>
            <a:r>
              <a:rPr lang="en-US" sz="2000" b="1" spc="47" dirty="0" err="1">
                <a:solidFill>
                  <a:srgbClr val="191919"/>
                </a:solidFill>
                <a:latin typeface="Arimo Bold"/>
                <a:ea typeface="Arimo Bold"/>
                <a:cs typeface="Arimo Bold"/>
                <a:sym typeface="Arimo Bold"/>
              </a:rPr>
              <a:t>rechts</a:t>
            </a:r>
            <a:r>
              <a:rPr lang="en-US" sz="2000" b="1" spc="47" dirty="0">
                <a:solidFill>
                  <a:srgbClr val="191919"/>
                </a:solidFill>
                <a:latin typeface="Arimo Bold"/>
                <a:ea typeface="Arimo Bold"/>
                <a:cs typeface="Arimo Bold"/>
                <a:sym typeface="Arimo Bold"/>
              </a:rPr>
              <a:t> auf </a:t>
            </a:r>
            <a:r>
              <a:rPr lang="en-US" sz="2000" b="1" spc="47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Arimo Bold"/>
                <a:ea typeface="Arimo Bold"/>
                <a:cs typeface="Arimo Bold"/>
                <a:sym typeface="Arimo Bold"/>
              </a:rPr>
              <a:t>Speichern</a:t>
            </a:r>
            <a:r>
              <a:rPr lang="en-US" sz="2000" b="1" spc="47" dirty="0">
                <a:solidFill>
                  <a:srgbClr val="191919"/>
                </a:solidFill>
                <a:latin typeface="Arimo Bold"/>
                <a:ea typeface="Arimo Bold"/>
                <a:cs typeface="Arimo Bold"/>
                <a:sym typeface="Arimo Bold"/>
              </a:rPr>
              <a:t> </a:t>
            </a:r>
            <a:r>
              <a:rPr lang="en-US" sz="2000" b="1" spc="47" dirty="0" err="1">
                <a:solidFill>
                  <a:srgbClr val="191919"/>
                </a:solidFill>
                <a:latin typeface="Arimo Bold"/>
                <a:ea typeface="Arimo Bold"/>
                <a:cs typeface="Arimo Bold"/>
                <a:sym typeface="Arimo Bold"/>
              </a:rPr>
              <a:t>zu</a:t>
            </a:r>
            <a:r>
              <a:rPr lang="en-US" sz="2000" b="1" spc="47" dirty="0">
                <a:solidFill>
                  <a:srgbClr val="191919"/>
                </a:solidFill>
                <a:latin typeface="Arimo Bold"/>
                <a:ea typeface="Arimo Bold"/>
                <a:cs typeface="Arimo Bold"/>
                <a:sym typeface="Arimo Bold"/>
              </a:rPr>
              <a:t> </a:t>
            </a:r>
            <a:r>
              <a:rPr lang="en-US" sz="2000" b="1" spc="47" dirty="0" err="1">
                <a:solidFill>
                  <a:srgbClr val="191919"/>
                </a:solidFill>
                <a:latin typeface="Arimo Bold"/>
                <a:ea typeface="Arimo Bold"/>
                <a:cs typeface="Arimo Bold"/>
                <a:sym typeface="Arimo Bold"/>
              </a:rPr>
              <a:t>klicken</a:t>
            </a:r>
            <a:r>
              <a:rPr lang="en-US" sz="2000" b="1" spc="47" dirty="0">
                <a:solidFill>
                  <a:srgbClr val="191919"/>
                </a:solidFill>
                <a:latin typeface="Arimo Bold"/>
                <a:ea typeface="Arimo Bold"/>
                <a:cs typeface="Arimo Bold"/>
                <a:sym typeface="Arimo Bold"/>
              </a:rPr>
              <a:t>!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076325" y="9353550"/>
            <a:ext cx="222885" cy="4483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40"/>
              </a:lnSpc>
              <a:spcBef>
                <a:spcPct val="0"/>
              </a:spcBef>
            </a:pPr>
            <a:r>
              <a:rPr lang="en-US" sz="2600" b="1" spc="130">
                <a:solidFill>
                  <a:srgbClr val="FFFFFF"/>
                </a:solidFill>
                <a:latin typeface="Aileron Bold"/>
                <a:ea typeface="Aileron Bold"/>
                <a:cs typeface="Aileron Bold"/>
                <a:sym typeface="Aileron Bold"/>
              </a:rPr>
              <a:t>5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0" y="4585335"/>
            <a:ext cx="2381250" cy="10210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50"/>
              </a:lnSpc>
            </a:pPr>
            <a:r>
              <a:rPr lang="en-US" sz="2700" b="1" spc="54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Profil ausfüllen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2381201" cy="2926457"/>
            <a:chOff x="0" y="0"/>
            <a:chExt cx="627148" cy="77075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27148" cy="770754"/>
            </a:xfrm>
            <a:custGeom>
              <a:avLst/>
              <a:gdLst/>
              <a:ahLst/>
              <a:cxnLst/>
              <a:rect l="l" t="t" r="r" b="b"/>
              <a:pathLst>
                <a:path w="627148" h="770754">
                  <a:moveTo>
                    <a:pt x="0" y="0"/>
                  </a:moveTo>
                  <a:lnTo>
                    <a:pt x="627148" y="0"/>
                  </a:lnTo>
                  <a:lnTo>
                    <a:pt x="627148" y="770754"/>
                  </a:lnTo>
                  <a:lnTo>
                    <a:pt x="0" y="770754"/>
                  </a:lnTo>
                  <a:close/>
                </a:path>
              </a:pathLst>
            </a:custGeom>
            <a:solidFill>
              <a:srgbClr val="0F4146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627148" cy="82790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64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0" y="2794288"/>
            <a:ext cx="2381201" cy="7492712"/>
            <a:chOff x="0" y="0"/>
            <a:chExt cx="627148" cy="1973389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27148" cy="1973389"/>
            </a:xfrm>
            <a:custGeom>
              <a:avLst/>
              <a:gdLst/>
              <a:ahLst/>
              <a:cxnLst/>
              <a:rect l="l" t="t" r="r" b="b"/>
              <a:pathLst>
                <a:path w="627148" h="1973389">
                  <a:moveTo>
                    <a:pt x="0" y="0"/>
                  </a:moveTo>
                  <a:lnTo>
                    <a:pt x="627148" y="0"/>
                  </a:lnTo>
                  <a:lnTo>
                    <a:pt x="627148" y="1973389"/>
                  </a:lnTo>
                  <a:lnTo>
                    <a:pt x="0" y="1973389"/>
                  </a:lnTo>
                  <a:close/>
                </a:path>
              </a:pathLst>
            </a:custGeom>
            <a:solidFill>
              <a:srgbClr val="BBBBA8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57150"/>
              <a:ext cx="627148" cy="203053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40"/>
                </a:lnSpc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9144000" y="1200392"/>
            <a:ext cx="8999960" cy="7886215"/>
          </a:xfrm>
          <a:custGeom>
            <a:avLst/>
            <a:gdLst/>
            <a:ahLst/>
            <a:cxnLst/>
            <a:rect l="l" t="t" r="r" b="b"/>
            <a:pathLst>
              <a:path w="8999960" h="7886215">
                <a:moveTo>
                  <a:pt x="0" y="0"/>
                </a:moveTo>
                <a:lnTo>
                  <a:pt x="8999960" y="0"/>
                </a:lnTo>
                <a:lnTo>
                  <a:pt x="8999960" y="7886216"/>
                </a:lnTo>
                <a:lnTo>
                  <a:pt x="0" y="788621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de-DE" dirty="0"/>
          </a:p>
        </p:txBody>
      </p:sp>
      <p:sp>
        <p:nvSpPr>
          <p:cNvPr id="9" name="TextBox 9"/>
          <p:cNvSpPr txBox="1"/>
          <p:nvPr/>
        </p:nvSpPr>
        <p:spPr>
          <a:xfrm>
            <a:off x="2681375" y="342900"/>
            <a:ext cx="6192425" cy="9626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99"/>
              </a:lnSpc>
            </a:pPr>
            <a:r>
              <a:rPr lang="en-US" sz="16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Füllen</a:t>
            </a:r>
            <a:r>
              <a:rPr lang="en-US" sz="16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Sie </a:t>
            </a:r>
            <a:r>
              <a:rPr lang="en-US" sz="16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Ihre</a:t>
            </a:r>
            <a:r>
              <a:rPr lang="en-US" sz="16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1600" b="1" spc="47" dirty="0" err="1">
                <a:solidFill>
                  <a:srgbClr val="191919"/>
                </a:solidFill>
                <a:latin typeface="Arimo Bold"/>
                <a:ea typeface="Arimo Bold"/>
                <a:cs typeface="Arimo Bold"/>
                <a:sym typeface="Arimo Bold"/>
              </a:rPr>
              <a:t>Beschreibung</a:t>
            </a:r>
            <a:r>
              <a:rPr lang="en-US" sz="16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16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aus.</a:t>
            </a:r>
            <a:r>
              <a:rPr lang="en-US" sz="16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16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Hier</a:t>
            </a:r>
            <a:r>
              <a:rPr lang="en-US" sz="16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16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können</a:t>
            </a:r>
            <a:r>
              <a:rPr lang="en-US" sz="16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Sie </a:t>
            </a:r>
            <a:r>
              <a:rPr lang="en-US" sz="16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Informationen</a:t>
            </a:r>
            <a:r>
              <a:rPr lang="en-US" sz="16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16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zu</a:t>
            </a:r>
            <a:r>
              <a:rPr lang="en-US" sz="16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16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Ihren</a:t>
            </a:r>
            <a:r>
              <a:rPr lang="en-US" sz="16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16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Arbeits-Konditionen</a:t>
            </a:r>
            <a:r>
              <a:rPr lang="en-US" sz="16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16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eingeben</a:t>
            </a:r>
            <a:r>
              <a:rPr lang="en-US" sz="16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.</a:t>
            </a:r>
          </a:p>
          <a:p>
            <a:pPr algn="l">
              <a:lnSpc>
                <a:spcPts val="3599"/>
              </a:lnSpc>
            </a:pPr>
            <a:r>
              <a:rPr lang="en-US" sz="16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Denken</a:t>
            </a:r>
            <a:r>
              <a:rPr lang="en-US" sz="16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Sie an:</a:t>
            </a:r>
          </a:p>
          <a:p>
            <a:pPr marL="518158" lvl="1" indent="-259079" algn="l">
              <a:lnSpc>
                <a:spcPts val="3599"/>
              </a:lnSpc>
              <a:buFont typeface="Arial"/>
              <a:buChar char="•"/>
            </a:pPr>
            <a:r>
              <a:rPr lang="en-US" sz="16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Welche</a:t>
            </a:r>
            <a:r>
              <a:rPr lang="en-US" sz="16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16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Fahrtkosten</a:t>
            </a:r>
            <a:r>
              <a:rPr lang="en-US" sz="16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16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berechnen</a:t>
            </a:r>
            <a:r>
              <a:rPr lang="en-US" sz="16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Sie?</a:t>
            </a:r>
          </a:p>
          <a:p>
            <a:pPr marL="716279" lvl="2">
              <a:lnSpc>
                <a:spcPts val="3599"/>
              </a:lnSpc>
            </a:pPr>
            <a:r>
              <a:rPr lang="en-US" sz="1600" i="1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Bitte </a:t>
            </a:r>
            <a:r>
              <a:rPr lang="en-US" sz="1600" i="1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geben</a:t>
            </a:r>
            <a:r>
              <a:rPr lang="en-US" sz="1600" i="1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Sie </a:t>
            </a:r>
            <a:r>
              <a:rPr lang="en-US" sz="1600" i="1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Ihren</a:t>
            </a:r>
            <a:r>
              <a:rPr lang="en-US" sz="1600" i="1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1600" i="1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Wohnort</a:t>
            </a:r>
            <a:r>
              <a:rPr lang="en-US" sz="1600" i="1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an </a:t>
            </a:r>
            <a:r>
              <a:rPr lang="en-US" sz="1600" i="1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damit</a:t>
            </a:r>
            <a:r>
              <a:rPr lang="en-US" sz="1600" i="1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der </a:t>
            </a:r>
            <a:r>
              <a:rPr lang="en-US" sz="1600" i="1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Auftraggeber</a:t>
            </a:r>
            <a:r>
              <a:rPr lang="en-US" sz="1600" i="1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die </a:t>
            </a:r>
            <a:r>
              <a:rPr lang="en-US" sz="1600" i="1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entstehenden</a:t>
            </a:r>
            <a:r>
              <a:rPr lang="en-US" sz="1600" i="1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1600" i="1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Fahrtkosten</a:t>
            </a:r>
            <a:r>
              <a:rPr lang="en-US" sz="1600" i="1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1600" i="1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kalkulieren</a:t>
            </a:r>
            <a:r>
              <a:rPr lang="en-US" sz="1600" i="1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1600" i="1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kann</a:t>
            </a:r>
            <a:r>
              <a:rPr lang="en-US" sz="1600" i="1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. (</a:t>
            </a:r>
            <a:r>
              <a:rPr lang="en-US" sz="1600" i="1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z.B.</a:t>
            </a:r>
            <a:r>
              <a:rPr lang="en-US" sz="1600" i="1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: “</a:t>
            </a:r>
            <a:r>
              <a:rPr lang="en-US" sz="1600" i="1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Fahrtkosten</a:t>
            </a:r>
            <a:r>
              <a:rPr lang="en-US" sz="1600" i="1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1600" i="1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berechnen</a:t>
            </a:r>
            <a:r>
              <a:rPr lang="en-US" sz="1600" i="1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1600" i="1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sich</a:t>
            </a:r>
            <a:r>
              <a:rPr lang="en-US" sz="1600" i="1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ab ORT” </a:t>
            </a:r>
            <a:r>
              <a:rPr lang="en-US" sz="1600" i="1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oder</a:t>
            </a:r>
            <a:r>
              <a:rPr lang="en-US" sz="1600" i="1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“</a:t>
            </a:r>
            <a:r>
              <a:rPr lang="de-DE" sz="1600" i="1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„0,xx € pro Kilometer ab ORT“ </a:t>
            </a:r>
            <a:r>
              <a:rPr lang="en-US" sz="1600" i="1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)</a:t>
            </a:r>
          </a:p>
          <a:p>
            <a:pPr marL="518158" lvl="1" indent="-259079" algn="l">
              <a:lnSpc>
                <a:spcPts val="3599"/>
              </a:lnSpc>
              <a:buFont typeface="Arial"/>
              <a:buChar char="•"/>
            </a:pPr>
            <a:r>
              <a:rPr lang="en-US" sz="16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In </a:t>
            </a:r>
            <a:r>
              <a:rPr lang="en-US" sz="16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welchen</a:t>
            </a:r>
            <a:r>
              <a:rPr lang="en-US" sz="16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16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Zeitschritten</a:t>
            </a:r>
            <a:r>
              <a:rPr lang="en-US" sz="16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16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rechnen</a:t>
            </a:r>
            <a:r>
              <a:rPr lang="en-US" sz="16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Sie ab? </a:t>
            </a:r>
            <a:r>
              <a:rPr lang="en-US" sz="16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Gibt</a:t>
            </a:r>
            <a:r>
              <a:rPr lang="en-US" sz="16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es </a:t>
            </a:r>
            <a:r>
              <a:rPr lang="en-US" sz="16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eine</a:t>
            </a:r>
            <a:r>
              <a:rPr lang="en-US" sz="16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16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Mindest-Einsatzlänge</a:t>
            </a:r>
            <a:r>
              <a:rPr lang="en-US" sz="16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?</a:t>
            </a:r>
          </a:p>
          <a:p>
            <a:pPr marL="518158" lvl="1" indent="-259079" algn="l">
              <a:lnSpc>
                <a:spcPts val="3599"/>
              </a:lnSpc>
              <a:buFont typeface="Arial"/>
              <a:buChar char="•"/>
            </a:pPr>
            <a:r>
              <a:rPr lang="en-US" sz="16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Wie </a:t>
            </a:r>
            <a:r>
              <a:rPr lang="en-US" sz="16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lange</a:t>
            </a:r>
            <a:r>
              <a:rPr lang="en-US" sz="16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16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vorher</a:t>
            </a:r>
            <a:r>
              <a:rPr lang="en-US" sz="16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16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kann</a:t>
            </a:r>
            <a:r>
              <a:rPr lang="en-US" sz="16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16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ein</a:t>
            </a:r>
            <a:r>
              <a:rPr lang="en-US" sz="16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16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Termin</a:t>
            </a:r>
            <a:r>
              <a:rPr lang="en-US" sz="16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16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abgesagt</a:t>
            </a:r>
            <a:r>
              <a:rPr lang="en-US" sz="16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16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werden</a:t>
            </a:r>
            <a:r>
              <a:rPr lang="en-US" sz="16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?</a:t>
            </a:r>
          </a:p>
          <a:p>
            <a:pPr marL="518158" lvl="1" indent="-259079" algn="l">
              <a:lnSpc>
                <a:spcPts val="3599"/>
              </a:lnSpc>
              <a:buFont typeface="Arial"/>
              <a:buChar char="•"/>
            </a:pPr>
            <a:r>
              <a:rPr lang="en-US" sz="16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Gibt</a:t>
            </a:r>
            <a:r>
              <a:rPr lang="en-US" sz="16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es </a:t>
            </a:r>
            <a:r>
              <a:rPr lang="en-US" sz="16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Bereiche</a:t>
            </a:r>
            <a:r>
              <a:rPr lang="en-US" sz="16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, in </a:t>
            </a:r>
            <a:r>
              <a:rPr lang="en-US" sz="16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denen</a:t>
            </a:r>
            <a:r>
              <a:rPr lang="en-US" sz="16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Sie </a:t>
            </a:r>
            <a:r>
              <a:rPr lang="en-US" sz="16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nicht</a:t>
            </a:r>
            <a:r>
              <a:rPr lang="en-US" sz="16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16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dolmetschen</a:t>
            </a:r>
            <a:r>
              <a:rPr lang="en-US" sz="16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16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möchten</a:t>
            </a:r>
            <a:r>
              <a:rPr lang="en-US" sz="16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?</a:t>
            </a:r>
          </a:p>
          <a:p>
            <a:pPr marL="518158" lvl="1" indent="-259079" algn="l">
              <a:lnSpc>
                <a:spcPts val="3599"/>
              </a:lnSpc>
              <a:buFont typeface="Arial"/>
              <a:buChar char="•"/>
            </a:pPr>
            <a:r>
              <a:rPr lang="en-US" sz="16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Möchten</a:t>
            </a:r>
            <a:r>
              <a:rPr lang="en-US" sz="16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Sie </a:t>
            </a:r>
            <a:r>
              <a:rPr lang="en-US" sz="16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nur</a:t>
            </a:r>
            <a:r>
              <a:rPr lang="en-US" sz="16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16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Aufträge</a:t>
            </a:r>
            <a:r>
              <a:rPr lang="en-US" sz="16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für </a:t>
            </a:r>
            <a:r>
              <a:rPr lang="en-US" sz="16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Institutionen</a:t>
            </a:r>
            <a:r>
              <a:rPr lang="en-US" sz="16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16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übernehmen</a:t>
            </a:r>
            <a:r>
              <a:rPr lang="en-US" sz="16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?</a:t>
            </a:r>
          </a:p>
          <a:p>
            <a:pPr marL="518158" lvl="1" indent="-259079" algn="l">
              <a:lnSpc>
                <a:spcPts val="3599"/>
              </a:lnSpc>
              <a:buFont typeface="Arial"/>
              <a:buChar char="•"/>
            </a:pPr>
            <a:r>
              <a:rPr lang="en-US" sz="16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…</a:t>
            </a:r>
          </a:p>
          <a:p>
            <a:pPr algn="l">
              <a:lnSpc>
                <a:spcPts val="3599"/>
              </a:lnSpc>
            </a:pPr>
            <a:r>
              <a:rPr lang="en-US" sz="16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Der </a:t>
            </a:r>
            <a:r>
              <a:rPr lang="en-US" sz="16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Auftraggeber</a:t>
            </a:r>
            <a:r>
              <a:rPr lang="en-US" sz="16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16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kann</a:t>
            </a:r>
            <a:r>
              <a:rPr lang="en-US" sz="16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die </a:t>
            </a:r>
            <a:r>
              <a:rPr lang="en-US" sz="16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Beschreibung</a:t>
            </a:r>
            <a:r>
              <a:rPr lang="en-US" sz="16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16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sehen</a:t>
            </a:r>
            <a:r>
              <a:rPr lang="en-US" sz="16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, </a:t>
            </a:r>
            <a:r>
              <a:rPr lang="en-US" sz="16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wenn</a:t>
            </a:r>
            <a:r>
              <a:rPr lang="en-US" sz="16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er </a:t>
            </a:r>
            <a:r>
              <a:rPr lang="en-US" sz="16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einen</a:t>
            </a:r>
            <a:r>
              <a:rPr lang="en-US" sz="16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16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Dolmetscher</a:t>
            </a:r>
            <a:r>
              <a:rPr lang="en-US" sz="16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16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auswählt</a:t>
            </a:r>
            <a:r>
              <a:rPr lang="en-US" sz="16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und </a:t>
            </a:r>
            <a:r>
              <a:rPr lang="en-US" sz="16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bekommt</a:t>
            </a:r>
            <a:r>
              <a:rPr lang="en-US" sz="16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16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sie</a:t>
            </a:r>
            <a:r>
              <a:rPr lang="en-US" sz="16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16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auch</a:t>
            </a:r>
            <a:r>
              <a:rPr lang="en-US" sz="16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16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mit</a:t>
            </a:r>
            <a:r>
              <a:rPr lang="en-US" sz="16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der </a:t>
            </a:r>
            <a:r>
              <a:rPr lang="en-US" sz="16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Bestätigungsmail</a:t>
            </a:r>
            <a:r>
              <a:rPr lang="en-US" sz="16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16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zugesendet</a:t>
            </a:r>
            <a:r>
              <a:rPr lang="en-US" sz="16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.</a:t>
            </a:r>
          </a:p>
          <a:p>
            <a:pPr algn="l">
              <a:lnSpc>
                <a:spcPts val="3599"/>
              </a:lnSpc>
            </a:pPr>
            <a:endParaRPr lang="en-US" sz="1600" spc="47" dirty="0">
              <a:solidFill>
                <a:srgbClr val="191919"/>
              </a:solidFill>
              <a:latin typeface="Arimo"/>
              <a:ea typeface="Arimo"/>
              <a:cs typeface="Arimo"/>
              <a:sym typeface="Arimo"/>
            </a:endParaRPr>
          </a:p>
          <a:p>
            <a:pPr algn="l">
              <a:lnSpc>
                <a:spcPts val="3599"/>
              </a:lnSpc>
            </a:pPr>
            <a:r>
              <a:rPr lang="en-US" sz="16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Geben</a:t>
            </a:r>
            <a:r>
              <a:rPr lang="en-US" sz="16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Sie in </a:t>
            </a:r>
            <a:r>
              <a:rPr lang="en-US" sz="16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Ihrer</a:t>
            </a:r>
            <a:r>
              <a:rPr lang="en-US" sz="16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16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Beschreibung</a:t>
            </a:r>
            <a:r>
              <a:rPr lang="en-US" sz="16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16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auch</a:t>
            </a:r>
            <a:r>
              <a:rPr lang="en-US" sz="16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16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Ihre</a:t>
            </a:r>
            <a:r>
              <a:rPr lang="en-US" sz="16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1600" b="1" spc="47" dirty="0" err="1">
                <a:solidFill>
                  <a:srgbClr val="191919"/>
                </a:solidFill>
                <a:latin typeface="Arimo Bold"/>
                <a:ea typeface="Arimo Bold"/>
                <a:cs typeface="Arimo Bold"/>
                <a:sym typeface="Arimo Bold"/>
              </a:rPr>
              <a:t>Qualifikation</a:t>
            </a:r>
            <a:r>
              <a:rPr lang="en-US" sz="16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an. </a:t>
            </a:r>
            <a:r>
              <a:rPr lang="en-US" sz="16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Zum</a:t>
            </a:r>
            <a:r>
              <a:rPr lang="en-US" sz="16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16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Beispiel</a:t>
            </a:r>
            <a:r>
              <a:rPr lang="en-US" sz="16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: </a:t>
            </a:r>
            <a:r>
              <a:rPr lang="en-US" sz="16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Grundlagenschulung</a:t>
            </a:r>
            <a:r>
              <a:rPr lang="en-US" sz="16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für </a:t>
            </a:r>
            <a:r>
              <a:rPr lang="en-US" sz="16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Laien-Dolmetscher</a:t>
            </a:r>
            <a:r>
              <a:rPr lang="en-US" sz="16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076325" y="9353550"/>
            <a:ext cx="222885" cy="4229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40"/>
              </a:lnSpc>
              <a:spcBef>
                <a:spcPct val="0"/>
              </a:spcBef>
            </a:pPr>
            <a:r>
              <a:rPr lang="en-US" sz="2600" b="1" spc="130" dirty="0">
                <a:solidFill>
                  <a:srgbClr val="FFFFFF"/>
                </a:solidFill>
                <a:latin typeface="Aileron Bold"/>
                <a:ea typeface="Aileron Bold"/>
                <a:cs typeface="Aileron Bold"/>
                <a:sym typeface="Aileron Bold"/>
              </a:rPr>
              <a:t>6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0" y="4585335"/>
            <a:ext cx="2381250" cy="10210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50"/>
              </a:lnSpc>
            </a:pPr>
            <a:r>
              <a:rPr lang="en-US" sz="2700" b="1" spc="54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Profil ausfüllen</a:t>
            </a:r>
          </a:p>
        </p:txBody>
      </p:sp>
      <p:sp>
        <p:nvSpPr>
          <p:cNvPr id="12" name="Freeform 12"/>
          <p:cNvSpPr/>
          <p:nvPr/>
        </p:nvSpPr>
        <p:spPr>
          <a:xfrm>
            <a:off x="276225" y="548828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0"/>
                </a:moveTo>
                <a:lnTo>
                  <a:pt x="1828800" y="0"/>
                </a:lnTo>
                <a:lnTo>
                  <a:pt x="1828800" y="1828800"/>
                </a:lnTo>
                <a:lnTo>
                  <a:pt x="0" y="18288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3200400" y="537790"/>
            <a:ext cx="13816487" cy="87262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99"/>
              </a:lnSpc>
            </a:pPr>
            <a:r>
              <a:rPr lang="en-US" sz="2399" b="1" spc="47" dirty="0">
                <a:solidFill>
                  <a:srgbClr val="191919"/>
                </a:solidFill>
                <a:latin typeface="Arimo Bold"/>
                <a:ea typeface="Arimo Bold"/>
                <a:cs typeface="Arimo Bold"/>
                <a:sym typeface="Arimo Bold"/>
              </a:rPr>
              <a:t>Bitte </a:t>
            </a:r>
            <a:r>
              <a:rPr lang="en-US" sz="2399" b="1" spc="47" dirty="0" err="1">
                <a:solidFill>
                  <a:srgbClr val="191919"/>
                </a:solidFill>
                <a:latin typeface="Arimo Bold"/>
                <a:ea typeface="Arimo Bold"/>
                <a:cs typeface="Arimo Bold"/>
                <a:sym typeface="Arimo Bold"/>
              </a:rPr>
              <a:t>schreiben</a:t>
            </a:r>
            <a:r>
              <a:rPr lang="en-US" sz="2399" b="1" spc="47" dirty="0">
                <a:solidFill>
                  <a:srgbClr val="191919"/>
                </a:solidFill>
                <a:latin typeface="Arimo Bold"/>
                <a:ea typeface="Arimo Bold"/>
                <a:cs typeface="Arimo Bold"/>
                <a:sym typeface="Arimo Bold"/>
              </a:rPr>
              <a:t> Sie </a:t>
            </a:r>
            <a:r>
              <a:rPr lang="en-US" sz="2399" b="1" spc="47" dirty="0" err="1">
                <a:solidFill>
                  <a:srgbClr val="191919"/>
                </a:solidFill>
                <a:latin typeface="Arimo Bold"/>
                <a:ea typeface="Arimo Bold"/>
                <a:cs typeface="Arimo Bold"/>
                <a:sym typeface="Arimo Bold"/>
              </a:rPr>
              <a:t>uns</a:t>
            </a:r>
            <a:r>
              <a:rPr lang="en-US" sz="2399" b="1" spc="47" dirty="0">
                <a:solidFill>
                  <a:srgbClr val="191919"/>
                </a:solidFill>
                <a:latin typeface="Arimo Bold"/>
                <a:ea typeface="Arimo Bold"/>
                <a:cs typeface="Arimo Bold"/>
                <a:sym typeface="Arimo Bold"/>
              </a:rPr>
              <a:t> </a:t>
            </a:r>
            <a:r>
              <a:rPr lang="en-US" sz="2399" b="1" spc="47" dirty="0" err="1">
                <a:solidFill>
                  <a:srgbClr val="191919"/>
                </a:solidFill>
                <a:latin typeface="Arimo Bold"/>
                <a:ea typeface="Arimo Bold"/>
                <a:cs typeface="Arimo Bold"/>
                <a:sym typeface="Arimo Bold"/>
              </a:rPr>
              <a:t>eine</a:t>
            </a:r>
            <a:r>
              <a:rPr lang="en-US" sz="2399" b="1" spc="47" dirty="0">
                <a:solidFill>
                  <a:srgbClr val="191919"/>
                </a:solidFill>
                <a:latin typeface="Arimo Bold"/>
                <a:ea typeface="Arimo Bold"/>
                <a:cs typeface="Arimo Bold"/>
                <a:sym typeface="Arimo Bold"/>
              </a:rPr>
              <a:t> E-Mail, welches Deutsch-</a:t>
            </a:r>
            <a:r>
              <a:rPr lang="en-US" sz="2399" b="1" spc="47" dirty="0" err="1">
                <a:solidFill>
                  <a:srgbClr val="191919"/>
                </a:solidFill>
                <a:latin typeface="Arimo Bold"/>
                <a:ea typeface="Arimo Bold"/>
                <a:cs typeface="Arimo Bold"/>
                <a:sym typeface="Arimo Bold"/>
              </a:rPr>
              <a:t>Niveau</a:t>
            </a:r>
            <a:r>
              <a:rPr lang="en-US" sz="2399" b="1" spc="47" dirty="0">
                <a:solidFill>
                  <a:srgbClr val="191919"/>
                </a:solidFill>
                <a:latin typeface="Arimo Bold"/>
                <a:ea typeface="Arimo Bold"/>
                <a:cs typeface="Arimo Bold"/>
                <a:sym typeface="Arimo Bold"/>
              </a:rPr>
              <a:t> Sie </a:t>
            </a:r>
            <a:r>
              <a:rPr lang="en-US" sz="2399" b="1" spc="47" dirty="0" err="1">
                <a:solidFill>
                  <a:srgbClr val="191919"/>
                </a:solidFill>
                <a:latin typeface="Arimo Bold"/>
                <a:ea typeface="Arimo Bold"/>
                <a:cs typeface="Arimo Bold"/>
                <a:sym typeface="Arimo Bold"/>
              </a:rPr>
              <a:t>haben</a:t>
            </a:r>
            <a:r>
              <a:rPr lang="en-US" sz="2399" b="1" spc="47" dirty="0">
                <a:solidFill>
                  <a:srgbClr val="191919"/>
                </a:solidFill>
                <a:latin typeface="Arimo Bold"/>
                <a:ea typeface="Arimo Bold"/>
                <a:cs typeface="Arimo Bold"/>
                <a:sym typeface="Arimo Bold"/>
              </a:rPr>
              <a:t>. </a:t>
            </a:r>
            <a:r>
              <a:rPr lang="en-US" sz="2399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Sie </a:t>
            </a:r>
            <a:r>
              <a:rPr lang="en-US" sz="2399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bekommen</a:t>
            </a:r>
            <a:r>
              <a:rPr lang="en-US" sz="2399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399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dann</a:t>
            </a:r>
            <a:r>
              <a:rPr lang="en-US" sz="2399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399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ein</a:t>
            </a:r>
            <a:r>
              <a:rPr lang="en-US" sz="2399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399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entsprechendes</a:t>
            </a:r>
            <a:r>
              <a:rPr lang="en-US" sz="2399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“Label” in der </a:t>
            </a:r>
            <a:r>
              <a:rPr lang="en-US" sz="2399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Plattform</a:t>
            </a:r>
            <a:r>
              <a:rPr lang="en-US" sz="2399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.</a:t>
            </a:r>
          </a:p>
          <a:p>
            <a:pPr algn="l">
              <a:lnSpc>
                <a:spcPts val="3599"/>
              </a:lnSpc>
            </a:pPr>
            <a:r>
              <a:rPr lang="en-US" sz="2399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Zur</a:t>
            </a:r>
            <a:r>
              <a:rPr lang="en-US" sz="2399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399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Auswahl</a:t>
            </a:r>
            <a:r>
              <a:rPr lang="en-US" sz="2399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399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stehen</a:t>
            </a:r>
            <a:r>
              <a:rPr lang="en-US" sz="2399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:</a:t>
            </a:r>
          </a:p>
          <a:p>
            <a:pPr marL="518158" lvl="1" indent="-259079" algn="l">
              <a:lnSpc>
                <a:spcPts val="3599"/>
              </a:lnSpc>
              <a:buFont typeface="Arial"/>
              <a:buChar char="•"/>
            </a:pPr>
            <a:r>
              <a:rPr lang="en-US" sz="2399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B2 </a:t>
            </a:r>
            <a:r>
              <a:rPr lang="en-US" sz="2399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mit</a:t>
            </a:r>
            <a:r>
              <a:rPr lang="en-US" sz="2399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399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Zertifikat</a:t>
            </a:r>
            <a:endParaRPr lang="en-US" sz="2399" spc="47" dirty="0">
              <a:solidFill>
                <a:srgbClr val="191919"/>
              </a:solidFill>
              <a:latin typeface="Arimo"/>
              <a:ea typeface="Arimo"/>
              <a:cs typeface="Arimo"/>
              <a:sym typeface="Arimo"/>
            </a:endParaRPr>
          </a:p>
          <a:p>
            <a:pPr marL="518158" lvl="1" indent="-259079" algn="l">
              <a:lnSpc>
                <a:spcPts val="3599"/>
              </a:lnSpc>
              <a:buFont typeface="Arial"/>
              <a:buChar char="•"/>
            </a:pPr>
            <a:r>
              <a:rPr lang="en-US" sz="2399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B2 ohne </a:t>
            </a:r>
            <a:r>
              <a:rPr lang="en-US" sz="2399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Zertifikat</a:t>
            </a:r>
            <a:endParaRPr lang="en-US" sz="2399" spc="47" dirty="0">
              <a:solidFill>
                <a:srgbClr val="191919"/>
              </a:solidFill>
              <a:latin typeface="Arimo"/>
              <a:ea typeface="Arimo"/>
              <a:cs typeface="Arimo"/>
              <a:sym typeface="Arimo"/>
            </a:endParaRPr>
          </a:p>
          <a:p>
            <a:pPr marL="518158" lvl="1" indent="-259079" algn="l">
              <a:lnSpc>
                <a:spcPts val="3599"/>
              </a:lnSpc>
              <a:buFont typeface="Arial"/>
              <a:buChar char="•"/>
            </a:pPr>
            <a:r>
              <a:rPr lang="en-US" sz="2399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C1 </a:t>
            </a:r>
            <a:r>
              <a:rPr lang="en-US" sz="2399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mit</a:t>
            </a:r>
            <a:r>
              <a:rPr lang="en-US" sz="2399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399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Zertifikat</a:t>
            </a:r>
            <a:endParaRPr lang="en-US" sz="2399" spc="47" dirty="0">
              <a:solidFill>
                <a:srgbClr val="191919"/>
              </a:solidFill>
              <a:latin typeface="Arimo"/>
              <a:ea typeface="Arimo"/>
              <a:cs typeface="Arimo"/>
              <a:sym typeface="Arimo"/>
            </a:endParaRPr>
          </a:p>
          <a:p>
            <a:pPr marL="518158" lvl="1" indent="-259079" algn="l">
              <a:lnSpc>
                <a:spcPts val="3599"/>
              </a:lnSpc>
              <a:buFont typeface="Arial"/>
              <a:buChar char="•"/>
            </a:pPr>
            <a:r>
              <a:rPr lang="en-US" sz="2399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C1 ohne </a:t>
            </a:r>
            <a:r>
              <a:rPr lang="en-US" sz="2399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Zertifikat</a:t>
            </a:r>
            <a:endParaRPr lang="en-US" sz="2399" spc="47" dirty="0">
              <a:solidFill>
                <a:srgbClr val="191919"/>
              </a:solidFill>
              <a:latin typeface="Arimo"/>
              <a:ea typeface="Arimo"/>
              <a:cs typeface="Arimo"/>
              <a:sym typeface="Arimo"/>
            </a:endParaRPr>
          </a:p>
          <a:p>
            <a:pPr marL="518158" lvl="1" indent="-259079" algn="l">
              <a:lnSpc>
                <a:spcPts val="3599"/>
              </a:lnSpc>
              <a:buFont typeface="Arial"/>
              <a:buChar char="•"/>
            </a:pPr>
            <a:r>
              <a:rPr lang="en-US" sz="2399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C2 </a:t>
            </a:r>
            <a:r>
              <a:rPr lang="en-US" sz="2399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mit</a:t>
            </a:r>
            <a:r>
              <a:rPr lang="en-US" sz="2399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399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Zertifikat</a:t>
            </a:r>
            <a:endParaRPr lang="en-US" sz="2399" spc="47" dirty="0">
              <a:solidFill>
                <a:srgbClr val="191919"/>
              </a:solidFill>
              <a:latin typeface="Arimo"/>
              <a:ea typeface="Arimo"/>
              <a:cs typeface="Arimo"/>
              <a:sym typeface="Arimo"/>
            </a:endParaRPr>
          </a:p>
          <a:p>
            <a:pPr marL="518158" lvl="1" indent="-259079" algn="l">
              <a:lnSpc>
                <a:spcPts val="3599"/>
              </a:lnSpc>
              <a:buFont typeface="Arial"/>
              <a:buChar char="•"/>
            </a:pPr>
            <a:r>
              <a:rPr lang="en-US" sz="2399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C2 ohne </a:t>
            </a:r>
            <a:r>
              <a:rPr lang="en-US" sz="2399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Zertifikat</a:t>
            </a:r>
            <a:endParaRPr lang="en-US" sz="2399" spc="47" dirty="0">
              <a:solidFill>
                <a:srgbClr val="191919"/>
              </a:solidFill>
              <a:latin typeface="Arimo"/>
              <a:ea typeface="Arimo"/>
              <a:cs typeface="Arimo"/>
              <a:sym typeface="Arimo"/>
            </a:endParaRPr>
          </a:p>
          <a:p>
            <a:pPr marL="518158" lvl="1" indent="-259079" algn="l">
              <a:lnSpc>
                <a:spcPts val="3599"/>
              </a:lnSpc>
              <a:buFont typeface="Arial"/>
              <a:buChar char="•"/>
            </a:pPr>
            <a:r>
              <a:rPr lang="en-US" sz="2399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Muttersprache</a:t>
            </a:r>
            <a:r>
              <a:rPr lang="en-US" sz="2399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Deutsch</a:t>
            </a:r>
          </a:p>
          <a:p>
            <a:pPr algn="l">
              <a:lnSpc>
                <a:spcPts val="3599"/>
              </a:lnSpc>
            </a:pPr>
            <a:endParaRPr lang="en-US" sz="2399" spc="47" dirty="0">
              <a:solidFill>
                <a:srgbClr val="191919"/>
              </a:solidFill>
              <a:latin typeface="Arimo"/>
              <a:ea typeface="Arimo"/>
              <a:cs typeface="Arimo"/>
              <a:sym typeface="Arimo"/>
            </a:endParaRPr>
          </a:p>
          <a:p>
            <a:pPr algn="l">
              <a:lnSpc>
                <a:spcPts val="3599"/>
              </a:lnSpc>
            </a:pPr>
            <a:r>
              <a:rPr lang="en-US" sz="2399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Wenn</a:t>
            </a:r>
            <a:r>
              <a:rPr lang="en-US" sz="2399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Sie </a:t>
            </a:r>
            <a:r>
              <a:rPr lang="en-US" sz="2399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eine</a:t>
            </a:r>
            <a:r>
              <a:rPr lang="en-US" sz="2399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399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anderes</a:t>
            </a:r>
            <a:r>
              <a:rPr lang="en-US" sz="2399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Deutsch-</a:t>
            </a:r>
            <a:r>
              <a:rPr lang="en-US" sz="2399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Niveau</a:t>
            </a:r>
            <a:r>
              <a:rPr lang="en-US" sz="2399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399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haben</a:t>
            </a:r>
            <a:r>
              <a:rPr lang="en-US" sz="2399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, </a:t>
            </a:r>
            <a:r>
              <a:rPr lang="en-US" sz="2399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sagen</a:t>
            </a:r>
            <a:r>
              <a:rPr lang="en-US" sz="2399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Sie </a:t>
            </a:r>
            <a:r>
              <a:rPr lang="en-US" sz="2399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uns</a:t>
            </a:r>
            <a:r>
              <a:rPr lang="en-US" sz="2399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bitte </a:t>
            </a:r>
            <a:r>
              <a:rPr lang="en-US" sz="2399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Bescheid</a:t>
            </a:r>
            <a:r>
              <a:rPr lang="en-US" sz="2399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.</a:t>
            </a:r>
          </a:p>
          <a:p>
            <a:pPr algn="l">
              <a:lnSpc>
                <a:spcPts val="3599"/>
              </a:lnSpc>
            </a:pPr>
            <a:r>
              <a:rPr lang="en-US" sz="2399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Der </a:t>
            </a:r>
            <a:r>
              <a:rPr lang="en-US" sz="2399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Auftraggeber</a:t>
            </a:r>
            <a:r>
              <a:rPr lang="en-US" sz="2399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399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sieht</a:t>
            </a:r>
            <a:r>
              <a:rPr lang="en-US" sz="2399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das Deutsch-</a:t>
            </a:r>
            <a:r>
              <a:rPr lang="en-US" sz="2399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Niveau</a:t>
            </a:r>
            <a:r>
              <a:rPr lang="en-US" sz="2399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, </a:t>
            </a:r>
            <a:r>
              <a:rPr lang="en-US" sz="2399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wenn</a:t>
            </a:r>
            <a:r>
              <a:rPr lang="en-US" sz="2399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er </a:t>
            </a:r>
            <a:r>
              <a:rPr lang="en-US" sz="2399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einen</a:t>
            </a:r>
            <a:r>
              <a:rPr lang="en-US" sz="2399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399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Dolmetscher</a:t>
            </a:r>
            <a:r>
              <a:rPr lang="en-US" sz="2399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399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auswählt</a:t>
            </a:r>
            <a:r>
              <a:rPr lang="en-US" sz="2399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.</a:t>
            </a:r>
          </a:p>
          <a:p>
            <a:pPr algn="l">
              <a:lnSpc>
                <a:spcPts val="3599"/>
              </a:lnSpc>
            </a:pPr>
            <a:endParaRPr lang="en-US" sz="2399" spc="47" dirty="0">
              <a:solidFill>
                <a:srgbClr val="191919"/>
              </a:solidFill>
              <a:latin typeface="Arimo"/>
              <a:ea typeface="Arimo"/>
              <a:cs typeface="Arimo"/>
              <a:sym typeface="Arimo"/>
            </a:endParaRPr>
          </a:p>
          <a:p>
            <a:pPr algn="l">
              <a:lnSpc>
                <a:spcPts val="3599"/>
              </a:lnSpc>
              <a:spcBef>
                <a:spcPct val="0"/>
              </a:spcBef>
            </a:pPr>
            <a:r>
              <a:rPr lang="en-US" sz="2399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Wenn</a:t>
            </a:r>
            <a:r>
              <a:rPr lang="en-US" sz="2399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Sie </a:t>
            </a:r>
            <a:r>
              <a:rPr lang="en-US" sz="2399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möchten</a:t>
            </a:r>
            <a:r>
              <a:rPr lang="en-US" sz="2399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, </a:t>
            </a:r>
            <a:r>
              <a:rPr lang="en-US" sz="2399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können</a:t>
            </a:r>
            <a:r>
              <a:rPr lang="en-US" sz="2399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Sie </a:t>
            </a:r>
            <a:r>
              <a:rPr lang="en-US" sz="2399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uns</a:t>
            </a:r>
            <a:r>
              <a:rPr lang="en-US" sz="2399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399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außerdem</a:t>
            </a:r>
            <a:r>
              <a:rPr lang="en-US" sz="2399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399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Ihr</a:t>
            </a:r>
            <a:r>
              <a:rPr lang="en-US" sz="2399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399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Geschlecht</a:t>
            </a:r>
            <a:r>
              <a:rPr lang="en-US" sz="2399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399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angeben</a:t>
            </a:r>
            <a:r>
              <a:rPr lang="en-US" sz="2399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. </a:t>
            </a:r>
            <a:r>
              <a:rPr lang="en-US" sz="2399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Wir</a:t>
            </a:r>
            <a:r>
              <a:rPr lang="en-US" sz="2399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laden </a:t>
            </a:r>
            <a:r>
              <a:rPr lang="en-US" sz="2399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entsprechend</a:t>
            </a:r>
            <a:r>
              <a:rPr lang="en-US" sz="2399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399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ein</a:t>
            </a:r>
            <a:r>
              <a:rPr lang="en-US" sz="2399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M (</a:t>
            </a:r>
            <a:r>
              <a:rPr lang="en-US" sz="2399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männlich</a:t>
            </a:r>
            <a:r>
              <a:rPr lang="en-US" sz="2399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), w (</a:t>
            </a:r>
            <a:r>
              <a:rPr lang="en-US" sz="2399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weiblich</a:t>
            </a:r>
            <a:r>
              <a:rPr lang="en-US" sz="2399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) </a:t>
            </a:r>
            <a:r>
              <a:rPr lang="en-US" sz="2399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oder</a:t>
            </a:r>
            <a:r>
              <a:rPr lang="en-US" sz="2399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D (divers) als </a:t>
            </a:r>
            <a:r>
              <a:rPr lang="en-US" sz="2399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Profilbild</a:t>
            </a:r>
            <a:r>
              <a:rPr lang="en-US" sz="2399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399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hoch</a:t>
            </a:r>
            <a:r>
              <a:rPr lang="en-US" sz="2399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. </a:t>
            </a:r>
          </a:p>
          <a:p>
            <a:pPr algn="l">
              <a:lnSpc>
                <a:spcPts val="3599"/>
              </a:lnSpc>
              <a:spcBef>
                <a:spcPct val="0"/>
              </a:spcBef>
            </a:pPr>
            <a:endParaRPr lang="en-US" sz="2399" spc="47" dirty="0">
              <a:solidFill>
                <a:srgbClr val="191919"/>
              </a:solidFill>
              <a:latin typeface="Arimo"/>
              <a:ea typeface="Arimo"/>
              <a:cs typeface="Arimo"/>
              <a:sym typeface="Arimo"/>
            </a:endParaRPr>
          </a:p>
          <a:p>
            <a:pPr algn="l">
              <a:lnSpc>
                <a:spcPts val="3599"/>
              </a:lnSpc>
              <a:spcBef>
                <a:spcPct val="0"/>
              </a:spcBef>
            </a:pPr>
            <a:r>
              <a:rPr lang="en-US" sz="2399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Sie </a:t>
            </a:r>
            <a:r>
              <a:rPr lang="en-US" sz="2399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möchten</a:t>
            </a:r>
            <a:r>
              <a:rPr lang="en-US" sz="2399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399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lieber</a:t>
            </a:r>
            <a:r>
              <a:rPr lang="en-US" sz="2399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399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ein</a:t>
            </a:r>
            <a:r>
              <a:rPr lang="en-US" sz="2399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399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peronalisiertes</a:t>
            </a:r>
            <a:r>
              <a:rPr lang="en-US" sz="2399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399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Profilbild</a:t>
            </a:r>
            <a:r>
              <a:rPr lang="en-US" sz="2399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? </a:t>
            </a:r>
            <a:r>
              <a:rPr lang="en-US" sz="2399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Schicken</a:t>
            </a:r>
            <a:r>
              <a:rPr lang="en-US" sz="2399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Sie </a:t>
            </a:r>
            <a:r>
              <a:rPr lang="en-US" sz="2399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uns</a:t>
            </a:r>
            <a:r>
              <a:rPr lang="en-US" sz="2399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399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einfach</a:t>
            </a:r>
            <a:r>
              <a:rPr lang="en-US" sz="2399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399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ein</a:t>
            </a:r>
            <a:r>
              <a:rPr lang="en-US" sz="2399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Bild von </a:t>
            </a:r>
            <a:r>
              <a:rPr lang="en-US" sz="2399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sich</a:t>
            </a:r>
            <a:r>
              <a:rPr lang="en-US" sz="2399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per Mail an </a:t>
            </a:r>
            <a:r>
              <a:rPr lang="en-US" sz="2399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  <a:hlinkClick r:id="rId2"/>
              </a:rPr>
              <a:t>DolMa@Marburg-Biedenkopf.de</a:t>
            </a:r>
            <a:r>
              <a:rPr lang="en-US" sz="2399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– </a:t>
            </a:r>
            <a:r>
              <a:rPr lang="en-US" sz="2399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wir</a:t>
            </a:r>
            <a:r>
              <a:rPr lang="en-US" sz="2399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laden das Foto </a:t>
            </a:r>
            <a:r>
              <a:rPr lang="en-US" sz="2399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als</a:t>
            </a:r>
            <a:r>
              <a:rPr lang="en-US" sz="2399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399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Profilbild</a:t>
            </a:r>
            <a:r>
              <a:rPr lang="en-US" sz="2399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für Sie </a:t>
            </a:r>
            <a:r>
              <a:rPr lang="en-US" sz="2399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hoch</a:t>
            </a:r>
            <a:r>
              <a:rPr lang="en-US" sz="2399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.</a:t>
            </a:r>
            <a:endParaRPr lang="en-US" sz="2399" spc="47" dirty="0">
              <a:solidFill>
                <a:srgbClr val="191919"/>
              </a:solidFill>
              <a:latin typeface="Arimo"/>
              <a:ea typeface="Arimo"/>
              <a:cs typeface="Arimo"/>
              <a:sym typeface="Arimo"/>
              <a:hlinkClick r:id="rId3" tooltip="mailto:dolma@marburg-biedenkopf.de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</p:txBody>
      </p:sp>
      <p:grpSp>
        <p:nvGrpSpPr>
          <p:cNvPr id="3" name="Group 3"/>
          <p:cNvGrpSpPr/>
          <p:nvPr/>
        </p:nvGrpSpPr>
        <p:grpSpPr>
          <a:xfrm>
            <a:off x="0" y="0"/>
            <a:ext cx="2381250" cy="2926457"/>
            <a:chOff x="0" y="0"/>
            <a:chExt cx="627160" cy="77075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627161" cy="770754"/>
            </a:xfrm>
            <a:custGeom>
              <a:avLst/>
              <a:gdLst/>
              <a:ahLst/>
              <a:cxnLst/>
              <a:rect l="l" t="t" r="r" b="b"/>
              <a:pathLst>
                <a:path w="627161" h="770754">
                  <a:moveTo>
                    <a:pt x="0" y="0"/>
                  </a:moveTo>
                  <a:lnTo>
                    <a:pt x="627161" y="0"/>
                  </a:lnTo>
                  <a:lnTo>
                    <a:pt x="627161" y="770754"/>
                  </a:lnTo>
                  <a:lnTo>
                    <a:pt x="0" y="770754"/>
                  </a:lnTo>
                  <a:close/>
                </a:path>
              </a:pathLst>
            </a:custGeom>
            <a:solidFill>
              <a:srgbClr val="0F4146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57150"/>
              <a:ext cx="627160" cy="82790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64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0" y="2794288"/>
            <a:ext cx="2381250" cy="7492712"/>
            <a:chOff x="0" y="0"/>
            <a:chExt cx="627160" cy="1973389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627161" cy="1973389"/>
            </a:xfrm>
            <a:custGeom>
              <a:avLst/>
              <a:gdLst/>
              <a:ahLst/>
              <a:cxnLst/>
              <a:rect l="l" t="t" r="r" b="b"/>
              <a:pathLst>
                <a:path w="627161" h="1973389">
                  <a:moveTo>
                    <a:pt x="0" y="0"/>
                  </a:moveTo>
                  <a:lnTo>
                    <a:pt x="627161" y="0"/>
                  </a:lnTo>
                  <a:lnTo>
                    <a:pt x="627161" y="1973389"/>
                  </a:lnTo>
                  <a:lnTo>
                    <a:pt x="0" y="1973389"/>
                  </a:lnTo>
                  <a:close/>
                </a:path>
              </a:pathLst>
            </a:custGeom>
            <a:solidFill>
              <a:srgbClr val="BBBBA8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0" y="-57150"/>
              <a:ext cx="627160" cy="203053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40"/>
                </a:lnSpc>
              </a:pPr>
              <a:endParaRPr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1076325" y="9353550"/>
            <a:ext cx="222885" cy="4229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40"/>
              </a:lnSpc>
              <a:spcBef>
                <a:spcPct val="0"/>
              </a:spcBef>
            </a:pPr>
            <a:r>
              <a:rPr lang="en-US" sz="2600" b="1" spc="130" dirty="0">
                <a:solidFill>
                  <a:srgbClr val="FFFFFF"/>
                </a:solidFill>
                <a:latin typeface="Aileron Bold"/>
                <a:ea typeface="Aileron Bold"/>
                <a:cs typeface="Aileron Bold"/>
                <a:sym typeface="Aileron Bold"/>
              </a:rPr>
              <a:t>7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0" y="4585335"/>
            <a:ext cx="2381250" cy="10210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50"/>
              </a:lnSpc>
            </a:pPr>
            <a:r>
              <a:rPr lang="en-US" sz="2700" b="1" spc="54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Profil ausfüllen</a:t>
            </a:r>
          </a:p>
        </p:txBody>
      </p:sp>
      <p:sp>
        <p:nvSpPr>
          <p:cNvPr id="11" name="Freeform 11"/>
          <p:cNvSpPr/>
          <p:nvPr/>
        </p:nvSpPr>
        <p:spPr>
          <a:xfrm>
            <a:off x="276225" y="548828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0"/>
                </a:moveTo>
                <a:lnTo>
                  <a:pt x="1828800" y="0"/>
                </a:lnTo>
                <a:lnTo>
                  <a:pt x="1828800" y="1828800"/>
                </a:lnTo>
                <a:lnTo>
                  <a:pt x="0" y="18288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2403041" cy="2926457"/>
            <a:chOff x="0" y="0"/>
            <a:chExt cx="632900" cy="77075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32900" cy="770754"/>
            </a:xfrm>
            <a:custGeom>
              <a:avLst/>
              <a:gdLst/>
              <a:ahLst/>
              <a:cxnLst/>
              <a:rect l="l" t="t" r="r" b="b"/>
              <a:pathLst>
                <a:path w="632900" h="770754">
                  <a:moveTo>
                    <a:pt x="0" y="0"/>
                  </a:moveTo>
                  <a:lnTo>
                    <a:pt x="632900" y="0"/>
                  </a:lnTo>
                  <a:lnTo>
                    <a:pt x="632900" y="770754"/>
                  </a:lnTo>
                  <a:lnTo>
                    <a:pt x="0" y="770754"/>
                  </a:lnTo>
                  <a:close/>
                </a:path>
              </a:pathLst>
            </a:custGeom>
            <a:solidFill>
              <a:srgbClr val="50696E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632900" cy="81837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798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0" y="2794288"/>
            <a:ext cx="2403041" cy="7492712"/>
            <a:chOff x="0" y="0"/>
            <a:chExt cx="632900" cy="1973389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2900" cy="1973389"/>
            </a:xfrm>
            <a:custGeom>
              <a:avLst/>
              <a:gdLst/>
              <a:ahLst/>
              <a:cxnLst/>
              <a:rect l="l" t="t" r="r" b="b"/>
              <a:pathLst>
                <a:path w="632900" h="1973389">
                  <a:moveTo>
                    <a:pt x="0" y="0"/>
                  </a:moveTo>
                  <a:lnTo>
                    <a:pt x="632900" y="0"/>
                  </a:lnTo>
                  <a:lnTo>
                    <a:pt x="632900" y="1973389"/>
                  </a:lnTo>
                  <a:lnTo>
                    <a:pt x="0" y="1973389"/>
                  </a:lnTo>
                  <a:close/>
                </a:path>
              </a:pathLst>
            </a:custGeom>
            <a:solidFill>
              <a:srgbClr val="BBBBA8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57150"/>
              <a:ext cx="632900" cy="203053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40"/>
                </a:lnSpc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296927" y="568259"/>
            <a:ext cx="1828800" cy="1789938"/>
          </a:xfrm>
          <a:custGeom>
            <a:avLst/>
            <a:gdLst/>
            <a:ahLst/>
            <a:cxnLst/>
            <a:rect l="l" t="t" r="r" b="b"/>
            <a:pathLst>
              <a:path w="1828800" h="1789938">
                <a:moveTo>
                  <a:pt x="0" y="0"/>
                </a:moveTo>
                <a:lnTo>
                  <a:pt x="1828800" y="0"/>
                </a:lnTo>
                <a:lnTo>
                  <a:pt x="1828800" y="1789938"/>
                </a:lnTo>
                <a:lnTo>
                  <a:pt x="0" y="178993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9397673" y="1028700"/>
            <a:ext cx="8615013" cy="7538137"/>
          </a:xfrm>
          <a:custGeom>
            <a:avLst/>
            <a:gdLst/>
            <a:ahLst/>
            <a:cxnLst/>
            <a:rect l="l" t="t" r="r" b="b"/>
            <a:pathLst>
              <a:path w="8615013" h="7538137">
                <a:moveTo>
                  <a:pt x="0" y="0"/>
                </a:moveTo>
                <a:lnTo>
                  <a:pt x="8615014" y="0"/>
                </a:lnTo>
                <a:lnTo>
                  <a:pt x="8615014" y="7538137"/>
                </a:lnTo>
                <a:lnTo>
                  <a:pt x="0" y="753813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2674638" y="2426970"/>
            <a:ext cx="6469362" cy="5356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99"/>
              </a:lnSpc>
            </a:pPr>
            <a:r>
              <a:rPr lang="en-US" sz="2399" spc="47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Im Bereich </a:t>
            </a:r>
            <a:r>
              <a:rPr lang="en-US" sz="2399" b="1" spc="47">
                <a:solidFill>
                  <a:srgbClr val="2C92D5"/>
                </a:solidFill>
                <a:latin typeface="Arimo Bold"/>
                <a:ea typeface="Arimo Bold"/>
                <a:cs typeface="Arimo Bold"/>
                <a:sym typeface="Arimo Bold"/>
              </a:rPr>
              <a:t>Dienstleistungen</a:t>
            </a:r>
            <a:r>
              <a:rPr lang="en-US" sz="2399" spc="47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wählen Sie aus, welche </a:t>
            </a:r>
            <a:r>
              <a:rPr lang="en-US" sz="2399" b="1" spc="47">
                <a:solidFill>
                  <a:srgbClr val="191919"/>
                </a:solidFill>
                <a:latin typeface="Arimo Bold"/>
                <a:ea typeface="Arimo Bold"/>
                <a:cs typeface="Arimo Bold"/>
                <a:sym typeface="Arimo Bold"/>
              </a:rPr>
              <a:t>Sprachen</a:t>
            </a:r>
            <a:r>
              <a:rPr lang="en-US" sz="2399" spc="47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Sie anbieten möchten.</a:t>
            </a:r>
          </a:p>
          <a:p>
            <a:pPr algn="l">
              <a:lnSpc>
                <a:spcPts val="3599"/>
              </a:lnSpc>
            </a:pPr>
            <a:r>
              <a:rPr lang="en-US" sz="2399" spc="47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Bei manchen Sprachen können Sie zusätzlich auswählen, welchen Dialekt Sie anbieten möchten. </a:t>
            </a:r>
            <a:r>
              <a:rPr lang="en-US" sz="2399" b="1" spc="47">
                <a:solidFill>
                  <a:srgbClr val="191919"/>
                </a:solidFill>
                <a:latin typeface="Arimo Bold"/>
                <a:ea typeface="Arimo Bold"/>
                <a:cs typeface="Arimo Bold"/>
                <a:sym typeface="Arimo Bold"/>
              </a:rPr>
              <a:t>Kreuzen Sie bei Ihren Sprachen auch immer an: ...allgemein.</a:t>
            </a:r>
          </a:p>
          <a:p>
            <a:pPr algn="l">
              <a:lnSpc>
                <a:spcPts val="3599"/>
              </a:lnSpc>
            </a:pPr>
            <a:endParaRPr lang="en-US" sz="2399" b="1" spc="47">
              <a:solidFill>
                <a:srgbClr val="191919"/>
              </a:solidFill>
              <a:latin typeface="Arimo Bold"/>
              <a:ea typeface="Arimo Bold"/>
              <a:cs typeface="Arimo Bold"/>
              <a:sym typeface="Arimo Bold"/>
            </a:endParaRPr>
          </a:p>
          <a:p>
            <a:pPr algn="l">
              <a:lnSpc>
                <a:spcPts val="3599"/>
              </a:lnSpc>
            </a:pPr>
            <a:r>
              <a:rPr lang="en-US" sz="2399" spc="47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Wenn Sie Sprachen oder Dialekte sprechen, die nicht in der Liste auftauchen, schreiben Sie uns bitte eine E-Mail. Wir ergänzen dann die Liste.</a:t>
            </a:r>
          </a:p>
          <a:p>
            <a:pPr algn="l">
              <a:lnSpc>
                <a:spcPts val="3599"/>
              </a:lnSpc>
              <a:spcBef>
                <a:spcPct val="0"/>
              </a:spcBef>
            </a:pPr>
            <a:endParaRPr lang="en-US" sz="2399" spc="47">
              <a:solidFill>
                <a:srgbClr val="191919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1076325" y="9353550"/>
            <a:ext cx="222885" cy="4483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40"/>
              </a:lnSpc>
              <a:spcBef>
                <a:spcPct val="0"/>
              </a:spcBef>
            </a:pPr>
            <a:r>
              <a:rPr lang="en-US" sz="2600" b="1" spc="130">
                <a:solidFill>
                  <a:srgbClr val="FFFFFF"/>
                </a:solidFill>
                <a:latin typeface="Aileron Bold"/>
                <a:ea typeface="Aileron Bold"/>
                <a:cs typeface="Aileron Bold"/>
                <a:sym typeface="Aileron Bold"/>
              </a:rPr>
              <a:t>8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0" y="4328160"/>
            <a:ext cx="2381250" cy="15354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50"/>
              </a:lnSpc>
            </a:pPr>
            <a:r>
              <a:rPr lang="en-US" sz="2700" b="1" spc="54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Dienste und Preise auswählen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2403041" cy="2926457"/>
            <a:chOff x="0" y="0"/>
            <a:chExt cx="632900" cy="77075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32900" cy="770754"/>
            </a:xfrm>
            <a:custGeom>
              <a:avLst/>
              <a:gdLst/>
              <a:ahLst/>
              <a:cxnLst/>
              <a:rect l="l" t="t" r="r" b="b"/>
              <a:pathLst>
                <a:path w="632900" h="770754">
                  <a:moveTo>
                    <a:pt x="0" y="0"/>
                  </a:moveTo>
                  <a:lnTo>
                    <a:pt x="632900" y="0"/>
                  </a:lnTo>
                  <a:lnTo>
                    <a:pt x="632900" y="770754"/>
                  </a:lnTo>
                  <a:lnTo>
                    <a:pt x="0" y="770754"/>
                  </a:lnTo>
                  <a:close/>
                </a:path>
              </a:pathLst>
            </a:custGeom>
            <a:solidFill>
              <a:srgbClr val="50696E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632900" cy="81837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798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0" y="2794288"/>
            <a:ext cx="2403041" cy="7492712"/>
            <a:chOff x="0" y="0"/>
            <a:chExt cx="632900" cy="1973389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2900" cy="1973389"/>
            </a:xfrm>
            <a:custGeom>
              <a:avLst/>
              <a:gdLst/>
              <a:ahLst/>
              <a:cxnLst/>
              <a:rect l="l" t="t" r="r" b="b"/>
              <a:pathLst>
                <a:path w="632900" h="1973389">
                  <a:moveTo>
                    <a:pt x="0" y="0"/>
                  </a:moveTo>
                  <a:lnTo>
                    <a:pt x="632900" y="0"/>
                  </a:lnTo>
                  <a:lnTo>
                    <a:pt x="632900" y="1973389"/>
                  </a:lnTo>
                  <a:lnTo>
                    <a:pt x="0" y="1973389"/>
                  </a:lnTo>
                  <a:close/>
                </a:path>
              </a:pathLst>
            </a:custGeom>
            <a:solidFill>
              <a:srgbClr val="BBBBA8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57150"/>
              <a:ext cx="632900" cy="203053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40"/>
                </a:lnSpc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9363075" y="1327343"/>
            <a:ext cx="8744905" cy="7662723"/>
          </a:xfrm>
          <a:custGeom>
            <a:avLst/>
            <a:gdLst/>
            <a:ahLst/>
            <a:cxnLst/>
            <a:rect l="l" t="t" r="r" b="b"/>
            <a:pathLst>
              <a:path w="8744905" h="7662723">
                <a:moveTo>
                  <a:pt x="0" y="0"/>
                </a:moveTo>
                <a:lnTo>
                  <a:pt x="8744905" y="0"/>
                </a:lnTo>
                <a:lnTo>
                  <a:pt x="8744905" y="7662723"/>
                </a:lnTo>
                <a:lnTo>
                  <a:pt x="0" y="766272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2674638" y="2228744"/>
            <a:ext cx="6469362" cy="49091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99"/>
              </a:lnSpc>
            </a:pPr>
            <a:r>
              <a:rPr lang="en-US" sz="2399" spc="47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Zu jeder Sprache können Sie auch Ihren </a:t>
            </a:r>
            <a:r>
              <a:rPr lang="en-US" sz="2399" b="1" spc="47">
                <a:solidFill>
                  <a:srgbClr val="191919"/>
                </a:solidFill>
                <a:latin typeface="Arimo Bold"/>
                <a:ea typeface="Arimo Bold"/>
                <a:cs typeface="Arimo Bold"/>
                <a:sym typeface="Arimo Bold"/>
              </a:rPr>
              <a:t>Preis angeben.</a:t>
            </a:r>
          </a:p>
          <a:p>
            <a:pPr algn="l">
              <a:lnSpc>
                <a:spcPts val="3599"/>
              </a:lnSpc>
            </a:pPr>
            <a:endParaRPr lang="en-US" sz="2399" b="1" spc="47">
              <a:solidFill>
                <a:srgbClr val="191919"/>
              </a:solidFill>
              <a:latin typeface="Arimo Bold"/>
              <a:ea typeface="Arimo Bold"/>
              <a:cs typeface="Arimo Bold"/>
              <a:sym typeface="Arimo Bold"/>
            </a:endParaRPr>
          </a:p>
          <a:p>
            <a:pPr algn="l">
              <a:lnSpc>
                <a:spcPts val="3599"/>
              </a:lnSpc>
            </a:pPr>
            <a:r>
              <a:rPr lang="en-US" sz="2399" spc="47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Am Anfang ist der Preis immer auf 0,00€ eingestellt. Sie müssen den Preis für jede Sprache und Zeitangabe einzeln eingeben.</a:t>
            </a:r>
          </a:p>
          <a:p>
            <a:pPr algn="l">
              <a:lnSpc>
                <a:spcPts val="3599"/>
              </a:lnSpc>
            </a:pPr>
            <a:endParaRPr lang="en-US" sz="2399" spc="47">
              <a:solidFill>
                <a:srgbClr val="191919"/>
              </a:solidFill>
              <a:latin typeface="Arimo"/>
              <a:ea typeface="Arimo"/>
              <a:cs typeface="Arimo"/>
              <a:sym typeface="Arimo"/>
            </a:endParaRPr>
          </a:p>
          <a:p>
            <a:pPr algn="l">
              <a:lnSpc>
                <a:spcPts val="3599"/>
              </a:lnSpc>
            </a:pPr>
            <a:endParaRPr lang="en-US" sz="2399" spc="47">
              <a:solidFill>
                <a:srgbClr val="191919"/>
              </a:solidFill>
              <a:latin typeface="Arimo"/>
              <a:ea typeface="Arimo"/>
              <a:cs typeface="Arimo"/>
              <a:sym typeface="Arimo"/>
            </a:endParaRPr>
          </a:p>
          <a:p>
            <a:pPr algn="l">
              <a:lnSpc>
                <a:spcPts val="3599"/>
              </a:lnSpc>
            </a:pPr>
            <a:r>
              <a:rPr lang="en-US" sz="2399" spc="47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Das Feld “Kapazität” brauchen Sie nicht. Lassen Sie dort bitte die 1 stehen.</a:t>
            </a:r>
          </a:p>
          <a:p>
            <a:pPr algn="l">
              <a:lnSpc>
                <a:spcPts val="3599"/>
              </a:lnSpc>
              <a:spcBef>
                <a:spcPct val="0"/>
              </a:spcBef>
            </a:pPr>
            <a:endParaRPr lang="en-US" sz="2399" spc="47">
              <a:solidFill>
                <a:srgbClr val="191919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076325" y="9353550"/>
            <a:ext cx="222885" cy="4483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40"/>
              </a:lnSpc>
              <a:spcBef>
                <a:spcPct val="0"/>
              </a:spcBef>
            </a:pPr>
            <a:r>
              <a:rPr lang="en-US" sz="2600" b="1" spc="130">
                <a:solidFill>
                  <a:srgbClr val="FFFFFF"/>
                </a:solidFill>
                <a:latin typeface="Aileron Bold"/>
                <a:ea typeface="Aileron Bold"/>
                <a:cs typeface="Aileron Bold"/>
                <a:sym typeface="Aileron Bold"/>
              </a:rPr>
              <a:t>9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0" y="4328160"/>
            <a:ext cx="2381250" cy="15354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50"/>
              </a:lnSpc>
            </a:pPr>
            <a:r>
              <a:rPr lang="en-US" sz="2700" b="1" spc="54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Dienste und Preise auswählen</a:t>
            </a:r>
          </a:p>
        </p:txBody>
      </p:sp>
      <p:sp>
        <p:nvSpPr>
          <p:cNvPr id="12" name="Freeform 12"/>
          <p:cNvSpPr/>
          <p:nvPr/>
        </p:nvSpPr>
        <p:spPr>
          <a:xfrm>
            <a:off x="296927" y="568259"/>
            <a:ext cx="1828800" cy="1789938"/>
          </a:xfrm>
          <a:custGeom>
            <a:avLst/>
            <a:gdLst/>
            <a:ahLst/>
            <a:cxnLst/>
            <a:rect l="l" t="t" r="r" b="b"/>
            <a:pathLst>
              <a:path w="1828800" h="1789938">
                <a:moveTo>
                  <a:pt x="0" y="0"/>
                </a:moveTo>
                <a:lnTo>
                  <a:pt x="1828800" y="0"/>
                </a:lnTo>
                <a:lnTo>
                  <a:pt x="1828800" y="1789938"/>
                </a:lnTo>
                <a:lnTo>
                  <a:pt x="0" y="178993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2403041" cy="2926457"/>
            <a:chOff x="0" y="0"/>
            <a:chExt cx="632900" cy="77075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32900" cy="770754"/>
            </a:xfrm>
            <a:custGeom>
              <a:avLst/>
              <a:gdLst/>
              <a:ahLst/>
              <a:cxnLst/>
              <a:rect l="l" t="t" r="r" b="b"/>
              <a:pathLst>
                <a:path w="632900" h="770754">
                  <a:moveTo>
                    <a:pt x="0" y="0"/>
                  </a:moveTo>
                  <a:lnTo>
                    <a:pt x="632900" y="0"/>
                  </a:lnTo>
                  <a:lnTo>
                    <a:pt x="632900" y="770754"/>
                  </a:lnTo>
                  <a:lnTo>
                    <a:pt x="0" y="770754"/>
                  </a:lnTo>
                  <a:close/>
                </a:path>
              </a:pathLst>
            </a:custGeom>
            <a:solidFill>
              <a:srgbClr val="61949F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632900" cy="81837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798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0" y="2794288"/>
            <a:ext cx="2403041" cy="7492712"/>
            <a:chOff x="0" y="0"/>
            <a:chExt cx="632900" cy="1973389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2900" cy="1973389"/>
            </a:xfrm>
            <a:custGeom>
              <a:avLst/>
              <a:gdLst/>
              <a:ahLst/>
              <a:cxnLst/>
              <a:rect l="l" t="t" r="r" b="b"/>
              <a:pathLst>
                <a:path w="632900" h="1973389">
                  <a:moveTo>
                    <a:pt x="0" y="0"/>
                  </a:moveTo>
                  <a:lnTo>
                    <a:pt x="632900" y="0"/>
                  </a:lnTo>
                  <a:lnTo>
                    <a:pt x="632900" y="1973389"/>
                  </a:lnTo>
                  <a:lnTo>
                    <a:pt x="0" y="1973389"/>
                  </a:lnTo>
                  <a:close/>
                </a:path>
              </a:pathLst>
            </a:custGeom>
            <a:solidFill>
              <a:srgbClr val="BBBBA8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57150"/>
              <a:ext cx="632900" cy="203053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40"/>
                </a:lnSpc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424704" y="6858479"/>
            <a:ext cx="1564489" cy="1386529"/>
          </a:xfrm>
          <a:custGeom>
            <a:avLst/>
            <a:gdLst/>
            <a:ahLst/>
            <a:cxnLst/>
            <a:rect l="l" t="t" r="r" b="b"/>
            <a:pathLst>
              <a:path w="1564489" h="1386529">
                <a:moveTo>
                  <a:pt x="0" y="0"/>
                </a:moveTo>
                <a:lnTo>
                  <a:pt x="1564489" y="0"/>
                </a:lnTo>
                <a:lnTo>
                  <a:pt x="1564489" y="1386529"/>
                </a:lnTo>
                <a:lnTo>
                  <a:pt x="0" y="138652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287120" y="488632"/>
            <a:ext cx="1828800" cy="1798874"/>
          </a:xfrm>
          <a:custGeom>
            <a:avLst/>
            <a:gdLst/>
            <a:ahLst/>
            <a:cxnLst/>
            <a:rect l="l" t="t" r="r" b="b"/>
            <a:pathLst>
              <a:path w="1828800" h="1798874">
                <a:moveTo>
                  <a:pt x="0" y="0"/>
                </a:moveTo>
                <a:lnTo>
                  <a:pt x="1828800" y="0"/>
                </a:lnTo>
                <a:lnTo>
                  <a:pt x="1828800" y="1798875"/>
                </a:lnTo>
                <a:lnTo>
                  <a:pt x="0" y="179887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8222544" y="958824"/>
            <a:ext cx="9619944" cy="8369351"/>
          </a:xfrm>
          <a:custGeom>
            <a:avLst/>
            <a:gdLst/>
            <a:ahLst/>
            <a:cxnLst/>
            <a:rect l="l" t="t" r="r" b="b"/>
            <a:pathLst>
              <a:path w="9619944" h="8369351">
                <a:moveTo>
                  <a:pt x="0" y="0"/>
                </a:moveTo>
                <a:lnTo>
                  <a:pt x="9619944" y="0"/>
                </a:lnTo>
                <a:lnTo>
                  <a:pt x="9619944" y="8369352"/>
                </a:lnTo>
                <a:lnTo>
                  <a:pt x="0" y="836935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2629670" y="412432"/>
            <a:ext cx="5392958" cy="9187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99"/>
              </a:lnSpc>
            </a:pPr>
            <a:r>
              <a:rPr lang="en-US" sz="2399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Unter</a:t>
            </a:r>
            <a:r>
              <a:rPr lang="en-US" sz="2399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399" b="1" spc="47" dirty="0" err="1">
                <a:solidFill>
                  <a:srgbClr val="2C92D5"/>
                </a:solidFill>
                <a:latin typeface="Arimo Bold"/>
                <a:ea typeface="Arimo Bold"/>
                <a:cs typeface="Arimo Bold"/>
                <a:sym typeface="Arimo Bold"/>
              </a:rPr>
              <a:t>Arbeitszeiten</a:t>
            </a:r>
            <a:r>
              <a:rPr lang="en-US" sz="2399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399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geben</a:t>
            </a:r>
            <a:r>
              <a:rPr lang="en-US" sz="2399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Sie an, </a:t>
            </a:r>
            <a:r>
              <a:rPr lang="en-US" sz="2399" b="1" spc="47" dirty="0" err="1">
                <a:solidFill>
                  <a:srgbClr val="191919"/>
                </a:solidFill>
                <a:latin typeface="Arimo Bold"/>
                <a:ea typeface="Arimo Bold"/>
                <a:cs typeface="Arimo Bold"/>
                <a:sym typeface="Arimo Bold"/>
              </a:rPr>
              <a:t>wann</a:t>
            </a:r>
            <a:r>
              <a:rPr lang="en-US" sz="2399" b="1" spc="47" dirty="0">
                <a:solidFill>
                  <a:srgbClr val="191919"/>
                </a:solidFill>
                <a:latin typeface="Arimo Bold"/>
                <a:ea typeface="Arimo Bold"/>
                <a:cs typeface="Arimo Bold"/>
                <a:sym typeface="Arimo Bold"/>
              </a:rPr>
              <a:t> Sie </a:t>
            </a:r>
            <a:r>
              <a:rPr lang="en-US" sz="2399" b="1" spc="47" dirty="0" err="1">
                <a:solidFill>
                  <a:srgbClr val="191919"/>
                </a:solidFill>
                <a:latin typeface="Arimo Bold"/>
                <a:ea typeface="Arimo Bold"/>
                <a:cs typeface="Arimo Bold"/>
                <a:sym typeface="Arimo Bold"/>
              </a:rPr>
              <a:t>normalerweise</a:t>
            </a:r>
            <a:r>
              <a:rPr lang="en-US" sz="2399" b="1" spc="47" dirty="0">
                <a:solidFill>
                  <a:srgbClr val="191919"/>
                </a:solidFill>
                <a:latin typeface="Arimo Bold"/>
                <a:ea typeface="Arimo Bold"/>
                <a:cs typeface="Arimo Bold"/>
                <a:sym typeface="Arimo Bold"/>
              </a:rPr>
              <a:t> </a:t>
            </a:r>
            <a:r>
              <a:rPr lang="en-US" sz="2399" b="1" spc="47" dirty="0" err="1">
                <a:solidFill>
                  <a:srgbClr val="191919"/>
                </a:solidFill>
                <a:latin typeface="Arimo Bold"/>
                <a:ea typeface="Arimo Bold"/>
                <a:cs typeface="Arimo Bold"/>
                <a:sym typeface="Arimo Bold"/>
              </a:rPr>
              <a:t>Aufträge</a:t>
            </a:r>
            <a:r>
              <a:rPr lang="en-US" sz="2399" b="1" spc="47" dirty="0">
                <a:solidFill>
                  <a:srgbClr val="191919"/>
                </a:solidFill>
                <a:latin typeface="Arimo Bold"/>
                <a:ea typeface="Arimo Bold"/>
                <a:cs typeface="Arimo Bold"/>
                <a:sym typeface="Arimo Bold"/>
              </a:rPr>
              <a:t> </a:t>
            </a:r>
            <a:r>
              <a:rPr lang="en-US" sz="2399" b="1" spc="47" dirty="0" err="1">
                <a:solidFill>
                  <a:srgbClr val="191919"/>
                </a:solidFill>
                <a:latin typeface="Arimo Bold"/>
                <a:ea typeface="Arimo Bold"/>
                <a:cs typeface="Arimo Bold"/>
                <a:sym typeface="Arimo Bold"/>
              </a:rPr>
              <a:t>übernehmen</a:t>
            </a:r>
            <a:r>
              <a:rPr lang="en-US" sz="2399" b="1" spc="47" dirty="0">
                <a:solidFill>
                  <a:srgbClr val="191919"/>
                </a:solidFill>
                <a:latin typeface="Arimo Bold"/>
                <a:ea typeface="Arimo Bold"/>
                <a:cs typeface="Arimo Bold"/>
                <a:sym typeface="Arimo Bold"/>
              </a:rPr>
              <a:t> </a:t>
            </a:r>
            <a:r>
              <a:rPr lang="en-US" sz="2399" b="1" spc="47" dirty="0" err="1">
                <a:solidFill>
                  <a:srgbClr val="191919"/>
                </a:solidFill>
                <a:latin typeface="Arimo Bold"/>
                <a:ea typeface="Arimo Bold"/>
                <a:cs typeface="Arimo Bold"/>
                <a:sym typeface="Arimo Bold"/>
              </a:rPr>
              <a:t>können</a:t>
            </a:r>
            <a:r>
              <a:rPr lang="en-US" sz="2399" b="1" spc="47" dirty="0">
                <a:solidFill>
                  <a:srgbClr val="191919"/>
                </a:solidFill>
                <a:latin typeface="Arimo Bold"/>
                <a:ea typeface="Arimo Bold"/>
                <a:cs typeface="Arimo Bold"/>
                <a:sym typeface="Arimo Bold"/>
              </a:rPr>
              <a:t>.</a:t>
            </a:r>
            <a:r>
              <a:rPr lang="en-US" sz="2399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Sie </a:t>
            </a:r>
            <a:r>
              <a:rPr lang="en-US" sz="2399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können</a:t>
            </a:r>
            <a:r>
              <a:rPr lang="en-US" sz="2399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für </a:t>
            </a:r>
            <a:r>
              <a:rPr lang="en-US" sz="2399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verschiedene</a:t>
            </a:r>
            <a:r>
              <a:rPr lang="en-US" sz="2399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399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Wochentage</a:t>
            </a:r>
            <a:r>
              <a:rPr lang="en-US" sz="2399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399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verschiedene</a:t>
            </a:r>
            <a:r>
              <a:rPr lang="en-US" sz="2399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399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Zeiten</a:t>
            </a:r>
            <a:r>
              <a:rPr lang="en-US" sz="2399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399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angeben</a:t>
            </a:r>
            <a:r>
              <a:rPr lang="en-US" sz="2399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.</a:t>
            </a:r>
          </a:p>
          <a:p>
            <a:pPr algn="l">
              <a:lnSpc>
                <a:spcPts val="3599"/>
              </a:lnSpc>
            </a:pPr>
            <a:endParaRPr lang="en-US" sz="2399" spc="47" dirty="0">
              <a:solidFill>
                <a:srgbClr val="191919"/>
              </a:solidFill>
              <a:latin typeface="Arimo"/>
              <a:ea typeface="Arimo"/>
              <a:cs typeface="Arimo"/>
              <a:sym typeface="Arimo"/>
            </a:endParaRPr>
          </a:p>
          <a:p>
            <a:pPr algn="l">
              <a:lnSpc>
                <a:spcPts val="3599"/>
              </a:lnSpc>
            </a:pPr>
            <a:r>
              <a:rPr lang="en-US" sz="2399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Geben</a:t>
            </a:r>
            <a:r>
              <a:rPr lang="en-US" sz="2399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Sie </a:t>
            </a:r>
            <a:r>
              <a:rPr lang="en-US" sz="2399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außerdem</a:t>
            </a:r>
            <a:r>
              <a:rPr lang="en-US" sz="2399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an, an </a:t>
            </a:r>
            <a:r>
              <a:rPr lang="en-US" sz="2399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welchen</a:t>
            </a:r>
            <a:r>
              <a:rPr lang="en-US" sz="2399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399" b="1" spc="47" dirty="0" err="1">
                <a:solidFill>
                  <a:srgbClr val="191919"/>
                </a:solidFill>
                <a:latin typeface="Arimo Bold"/>
                <a:ea typeface="Arimo Bold"/>
                <a:cs typeface="Arimo Bold"/>
                <a:sym typeface="Arimo Bold"/>
              </a:rPr>
              <a:t>Orten</a:t>
            </a:r>
            <a:r>
              <a:rPr lang="en-US" sz="2399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Sie an den </a:t>
            </a:r>
            <a:r>
              <a:rPr lang="en-US" sz="2399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verschiedenen</a:t>
            </a:r>
            <a:r>
              <a:rPr lang="en-US" sz="2399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399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Tagen</a:t>
            </a:r>
            <a:r>
              <a:rPr lang="en-US" sz="2399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399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arbeiten</a:t>
            </a:r>
            <a:r>
              <a:rPr lang="en-US" sz="2399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399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möchten</a:t>
            </a:r>
            <a:r>
              <a:rPr lang="en-US" sz="2399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. Bei den </a:t>
            </a:r>
            <a:r>
              <a:rPr lang="en-US" sz="2399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Orten</a:t>
            </a:r>
            <a:r>
              <a:rPr lang="en-US" sz="2399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399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können</a:t>
            </a:r>
            <a:r>
              <a:rPr lang="en-US" sz="2399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Sie </a:t>
            </a:r>
            <a:r>
              <a:rPr lang="en-US" sz="2399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auch</a:t>
            </a:r>
            <a:r>
              <a:rPr lang="en-US" sz="2399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399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auswählen</a:t>
            </a:r>
            <a:r>
              <a:rPr lang="en-US" sz="2399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, </a:t>
            </a:r>
            <a:r>
              <a:rPr lang="en-US" sz="2399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ob</a:t>
            </a:r>
            <a:r>
              <a:rPr lang="en-US" sz="2399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Sie </a:t>
            </a:r>
            <a:r>
              <a:rPr lang="en-US" sz="2399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auch</a:t>
            </a:r>
            <a:r>
              <a:rPr lang="en-US" sz="2399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399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Telefon</a:t>
            </a:r>
            <a:r>
              <a:rPr lang="en-US" sz="2399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- und </a:t>
            </a:r>
            <a:r>
              <a:rPr lang="en-US" sz="2399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Videodolmetschen</a:t>
            </a:r>
            <a:r>
              <a:rPr lang="en-US" sz="2399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399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anbieten</a:t>
            </a:r>
            <a:r>
              <a:rPr lang="en-US" sz="2399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399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möchten</a:t>
            </a:r>
            <a:r>
              <a:rPr lang="en-US" sz="2399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. Bitte </a:t>
            </a:r>
            <a:r>
              <a:rPr lang="en-US" sz="2399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wählen</a:t>
            </a:r>
            <a:r>
              <a:rPr lang="en-US" sz="2399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Sie </a:t>
            </a:r>
            <a:r>
              <a:rPr lang="en-US" sz="2399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hier</a:t>
            </a:r>
            <a:r>
              <a:rPr lang="en-US" sz="2399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399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immer</a:t>
            </a:r>
            <a:r>
              <a:rPr lang="en-US" sz="2399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399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mindestens</a:t>
            </a:r>
            <a:r>
              <a:rPr lang="en-US" sz="2399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399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einen</a:t>
            </a:r>
            <a:r>
              <a:rPr lang="en-US" sz="2399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Ort </a:t>
            </a:r>
            <a:r>
              <a:rPr lang="en-US" sz="2399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aus.</a:t>
            </a:r>
            <a:endParaRPr lang="en-US" sz="2399" spc="47" dirty="0">
              <a:solidFill>
                <a:srgbClr val="191919"/>
              </a:solidFill>
              <a:latin typeface="Arimo"/>
              <a:ea typeface="Arimo"/>
              <a:cs typeface="Arimo"/>
              <a:sym typeface="Arimo"/>
            </a:endParaRPr>
          </a:p>
          <a:p>
            <a:pPr algn="l">
              <a:lnSpc>
                <a:spcPts val="3599"/>
              </a:lnSpc>
            </a:pPr>
            <a:endParaRPr lang="en-US" sz="2399" spc="47" dirty="0">
              <a:solidFill>
                <a:srgbClr val="191919"/>
              </a:solidFill>
              <a:latin typeface="Arimo"/>
              <a:ea typeface="Arimo"/>
              <a:cs typeface="Arimo"/>
              <a:sym typeface="Arimo"/>
            </a:endParaRPr>
          </a:p>
          <a:p>
            <a:pPr algn="l">
              <a:lnSpc>
                <a:spcPts val="3599"/>
              </a:lnSpc>
              <a:spcBef>
                <a:spcPct val="0"/>
              </a:spcBef>
            </a:pPr>
            <a:r>
              <a:rPr lang="en-US" sz="2399" b="1" spc="47" dirty="0">
                <a:solidFill>
                  <a:srgbClr val="191919"/>
                </a:solidFill>
                <a:latin typeface="Arimo Bold"/>
                <a:ea typeface="Arimo Bold"/>
                <a:cs typeface="Arimo Bold"/>
                <a:sym typeface="Arimo Bold"/>
              </a:rPr>
              <a:t>Bitte </a:t>
            </a:r>
            <a:r>
              <a:rPr lang="en-US" sz="2399" b="1" spc="47" dirty="0" err="1">
                <a:solidFill>
                  <a:srgbClr val="191919"/>
                </a:solidFill>
                <a:latin typeface="Arimo Bold"/>
                <a:ea typeface="Arimo Bold"/>
                <a:cs typeface="Arimo Bold"/>
                <a:sym typeface="Arimo Bold"/>
              </a:rPr>
              <a:t>halten</a:t>
            </a:r>
            <a:r>
              <a:rPr lang="en-US" sz="2399" b="1" spc="47" dirty="0">
                <a:solidFill>
                  <a:srgbClr val="191919"/>
                </a:solidFill>
                <a:latin typeface="Arimo Bold"/>
                <a:ea typeface="Arimo Bold"/>
                <a:cs typeface="Arimo Bold"/>
                <a:sym typeface="Arimo Bold"/>
              </a:rPr>
              <a:t> Sie </a:t>
            </a:r>
            <a:r>
              <a:rPr lang="en-US" sz="2399" b="1" spc="47" dirty="0" err="1">
                <a:solidFill>
                  <a:srgbClr val="191919"/>
                </a:solidFill>
                <a:latin typeface="Arimo Bold"/>
                <a:ea typeface="Arimo Bold"/>
                <a:cs typeface="Arimo Bold"/>
                <a:sym typeface="Arimo Bold"/>
              </a:rPr>
              <a:t>diese</a:t>
            </a:r>
            <a:r>
              <a:rPr lang="en-US" sz="2399" b="1" spc="47" dirty="0">
                <a:solidFill>
                  <a:srgbClr val="191919"/>
                </a:solidFill>
                <a:latin typeface="Arimo Bold"/>
                <a:ea typeface="Arimo Bold"/>
                <a:cs typeface="Arimo Bold"/>
                <a:sym typeface="Arimo Bold"/>
              </a:rPr>
              <a:t> </a:t>
            </a:r>
            <a:r>
              <a:rPr lang="en-US" sz="2399" b="1" spc="47" dirty="0" err="1">
                <a:solidFill>
                  <a:srgbClr val="191919"/>
                </a:solidFill>
                <a:latin typeface="Arimo Bold"/>
                <a:ea typeface="Arimo Bold"/>
                <a:cs typeface="Arimo Bold"/>
                <a:sym typeface="Arimo Bold"/>
              </a:rPr>
              <a:t>Angaben</a:t>
            </a:r>
            <a:r>
              <a:rPr lang="en-US" sz="2399" b="1" spc="47" dirty="0">
                <a:solidFill>
                  <a:srgbClr val="191919"/>
                </a:solidFill>
                <a:latin typeface="Arimo Bold"/>
                <a:ea typeface="Arimo Bold"/>
                <a:cs typeface="Arimo Bold"/>
                <a:sym typeface="Arimo Bold"/>
              </a:rPr>
              <a:t> </a:t>
            </a:r>
            <a:r>
              <a:rPr lang="en-US" sz="2399" b="1" spc="47" dirty="0" err="1">
                <a:solidFill>
                  <a:srgbClr val="191919"/>
                </a:solidFill>
                <a:latin typeface="Arimo Bold"/>
                <a:ea typeface="Arimo Bold"/>
                <a:cs typeface="Arimo Bold"/>
                <a:sym typeface="Arimo Bold"/>
              </a:rPr>
              <a:t>immer</a:t>
            </a:r>
            <a:r>
              <a:rPr lang="en-US" sz="2399" b="1" spc="47" dirty="0">
                <a:solidFill>
                  <a:srgbClr val="191919"/>
                </a:solidFill>
                <a:latin typeface="Arimo Bold"/>
                <a:ea typeface="Arimo Bold"/>
                <a:cs typeface="Arimo Bold"/>
                <a:sym typeface="Arimo Bold"/>
              </a:rPr>
              <a:t> </a:t>
            </a:r>
            <a:r>
              <a:rPr lang="en-US" sz="2399" b="1" spc="47" dirty="0" err="1">
                <a:solidFill>
                  <a:srgbClr val="191919"/>
                </a:solidFill>
                <a:latin typeface="Arimo Bold"/>
                <a:ea typeface="Arimo Bold"/>
                <a:cs typeface="Arimo Bold"/>
                <a:sym typeface="Arimo Bold"/>
              </a:rPr>
              <a:t>aktuell</a:t>
            </a:r>
            <a:r>
              <a:rPr lang="en-US" sz="2399" b="1" spc="47" dirty="0">
                <a:solidFill>
                  <a:srgbClr val="191919"/>
                </a:solidFill>
                <a:latin typeface="Arimo Bold"/>
                <a:ea typeface="Arimo Bold"/>
                <a:cs typeface="Arimo Bold"/>
                <a:sym typeface="Arimo Bold"/>
              </a:rPr>
              <a:t>! </a:t>
            </a:r>
            <a:r>
              <a:rPr lang="en-US" sz="2399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Sie </a:t>
            </a:r>
            <a:r>
              <a:rPr lang="en-US" sz="2399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sind</a:t>
            </a:r>
            <a:r>
              <a:rPr lang="en-US" sz="2399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399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entscheidend</a:t>
            </a:r>
            <a:r>
              <a:rPr lang="en-US" sz="2399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399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dafür</a:t>
            </a:r>
            <a:r>
              <a:rPr lang="en-US" sz="2399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, </a:t>
            </a:r>
            <a:r>
              <a:rPr lang="en-US" sz="2399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ob</a:t>
            </a:r>
            <a:r>
              <a:rPr lang="en-US" sz="2399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399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ein</a:t>
            </a:r>
            <a:r>
              <a:rPr lang="en-US" sz="2399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399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Auftraggeber</a:t>
            </a:r>
            <a:r>
              <a:rPr lang="en-US" sz="2399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Sie </a:t>
            </a:r>
            <a:r>
              <a:rPr lang="en-US" sz="2399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bei</a:t>
            </a:r>
            <a:r>
              <a:rPr lang="en-US" sz="2399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der </a:t>
            </a:r>
            <a:r>
              <a:rPr lang="en-US" sz="2399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Buchung</a:t>
            </a:r>
            <a:r>
              <a:rPr lang="en-US" sz="2399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als </a:t>
            </a:r>
            <a:r>
              <a:rPr lang="en-US" sz="2399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Dolmetscher</a:t>
            </a:r>
            <a:r>
              <a:rPr lang="en-US" sz="2399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399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auswählen</a:t>
            </a:r>
            <a:r>
              <a:rPr lang="en-US" sz="2399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399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kann</a:t>
            </a:r>
            <a:r>
              <a:rPr lang="en-US" sz="2399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399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oder</a:t>
            </a:r>
            <a:r>
              <a:rPr lang="en-US" sz="2399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399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nicht</a:t>
            </a:r>
            <a:r>
              <a:rPr lang="en-US" sz="2399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838200" y="9271026"/>
            <a:ext cx="575310" cy="42293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640"/>
              </a:lnSpc>
              <a:spcBef>
                <a:spcPct val="0"/>
              </a:spcBef>
            </a:pPr>
            <a:r>
              <a:rPr lang="en-US" sz="2600" b="1" spc="130" dirty="0">
                <a:solidFill>
                  <a:srgbClr val="FFFFFF"/>
                </a:solidFill>
                <a:latin typeface="Aileron Bold"/>
                <a:ea typeface="Aileron Bold"/>
                <a:cs typeface="Aileron Bold"/>
                <a:sym typeface="Aileron Bold"/>
              </a:rPr>
              <a:t>10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0" y="4585335"/>
            <a:ext cx="2381250" cy="10210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50"/>
              </a:lnSpc>
            </a:pPr>
            <a:r>
              <a:rPr lang="en-US" sz="2700" b="1" spc="54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Verfügbarkeit einstellen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2403041" cy="2926457"/>
            <a:chOff x="0" y="0"/>
            <a:chExt cx="632900" cy="77075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32900" cy="770754"/>
            </a:xfrm>
            <a:custGeom>
              <a:avLst/>
              <a:gdLst/>
              <a:ahLst/>
              <a:cxnLst/>
              <a:rect l="l" t="t" r="r" b="b"/>
              <a:pathLst>
                <a:path w="632900" h="770754">
                  <a:moveTo>
                    <a:pt x="0" y="0"/>
                  </a:moveTo>
                  <a:lnTo>
                    <a:pt x="632900" y="0"/>
                  </a:lnTo>
                  <a:lnTo>
                    <a:pt x="632900" y="770754"/>
                  </a:lnTo>
                  <a:lnTo>
                    <a:pt x="0" y="770754"/>
                  </a:lnTo>
                  <a:close/>
                </a:path>
              </a:pathLst>
            </a:custGeom>
            <a:solidFill>
              <a:srgbClr val="61949F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632900" cy="81837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798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0" y="2794288"/>
            <a:ext cx="2403041" cy="7492712"/>
            <a:chOff x="0" y="0"/>
            <a:chExt cx="632900" cy="1973389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2900" cy="1973389"/>
            </a:xfrm>
            <a:custGeom>
              <a:avLst/>
              <a:gdLst/>
              <a:ahLst/>
              <a:cxnLst/>
              <a:rect l="l" t="t" r="r" b="b"/>
              <a:pathLst>
                <a:path w="632900" h="1973389">
                  <a:moveTo>
                    <a:pt x="0" y="0"/>
                  </a:moveTo>
                  <a:lnTo>
                    <a:pt x="632900" y="0"/>
                  </a:lnTo>
                  <a:lnTo>
                    <a:pt x="632900" y="1973389"/>
                  </a:lnTo>
                  <a:lnTo>
                    <a:pt x="0" y="1973389"/>
                  </a:lnTo>
                  <a:close/>
                </a:path>
              </a:pathLst>
            </a:custGeom>
            <a:solidFill>
              <a:srgbClr val="BBBBA8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57150"/>
              <a:ext cx="632900" cy="203053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40"/>
                </a:lnSpc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8545024" y="1155853"/>
            <a:ext cx="9101619" cy="7975294"/>
          </a:xfrm>
          <a:custGeom>
            <a:avLst/>
            <a:gdLst/>
            <a:ahLst/>
            <a:cxnLst/>
            <a:rect l="l" t="t" r="r" b="b"/>
            <a:pathLst>
              <a:path w="9101619" h="7975294">
                <a:moveTo>
                  <a:pt x="0" y="0"/>
                </a:moveTo>
                <a:lnTo>
                  <a:pt x="9101620" y="0"/>
                </a:lnTo>
                <a:lnTo>
                  <a:pt x="9101620" y="7975294"/>
                </a:lnTo>
                <a:lnTo>
                  <a:pt x="0" y="797529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2792528" y="2173120"/>
            <a:ext cx="5525127" cy="59562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99"/>
              </a:lnSpc>
            </a:pPr>
            <a:r>
              <a:rPr lang="en-US" sz="2399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Im </a:t>
            </a:r>
            <a:r>
              <a:rPr lang="en-US" sz="2399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Bereich</a:t>
            </a:r>
            <a:r>
              <a:rPr lang="en-US" sz="2399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399" b="1" spc="47" dirty="0" err="1">
                <a:solidFill>
                  <a:srgbClr val="2C92D5"/>
                </a:solidFill>
                <a:latin typeface="Arimo Bold"/>
                <a:ea typeface="Arimo Bold"/>
                <a:cs typeface="Arimo Bold"/>
                <a:sym typeface="Arimo Bold"/>
              </a:rPr>
              <a:t>besondere</a:t>
            </a:r>
            <a:r>
              <a:rPr lang="en-US" sz="2399" b="1" spc="47" dirty="0">
                <a:solidFill>
                  <a:srgbClr val="2C92D5"/>
                </a:solidFill>
                <a:latin typeface="Arimo Bold"/>
                <a:ea typeface="Arimo Bold"/>
                <a:cs typeface="Arimo Bold"/>
                <a:sym typeface="Arimo Bold"/>
              </a:rPr>
              <a:t> </a:t>
            </a:r>
            <a:r>
              <a:rPr lang="en-US" sz="2399" b="1" spc="47" dirty="0" err="1">
                <a:solidFill>
                  <a:srgbClr val="2C92D5"/>
                </a:solidFill>
                <a:latin typeface="Arimo Bold"/>
                <a:ea typeface="Arimo Bold"/>
                <a:cs typeface="Arimo Bold"/>
                <a:sym typeface="Arimo Bold"/>
              </a:rPr>
              <a:t>Tage</a:t>
            </a:r>
            <a:r>
              <a:rPr lang="en-US" sz="2399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399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können</a:t>
            </a:r>
            <a:r>
              <a:rPr lang="en-US" sz="2399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Sie </a:t>
            </a:r>
            <a:r>
              <a:rPr lang="en-US" sz="2399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Tage</a:t>
            </a:r>
            <a:r>
              <a:rPr lang="en-US" sz="2399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399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angeben</a:t>
            </a:r>
            <a:r>
              <a:rPr lang="en-US" sz="2399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, an </a:t>
            </a:r>
            <a:r>
              <a:rPr lang="en-US" sz="2399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denen</a:t>
            </a:r>
            <a:r>
              <a:rPr lang="en-US" sz="2399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Sie </a:t>
            </a:r>
            <a:r>
              <a:rPr lang="en-US" sz="2399" b="1" spc="47" dirty="0" err="1">
                <a:solidFill>
                  <a:srgbClr val="191919"/>
                </a:solidFill>
                <a:latin typeface="Arimo Bold"/>
                <a:ea typeface="Arimo Bold"/>
                <a:cs typeface="Arimo Bold"/>
                <a:sym typeface="Arimo Bold"/>
              </a:rPr>
              <a:t>ausnahmsweise</a:t>
            </a:r>
            <a:r>
              <a:rPr lang="en-US" sz="2399" b="1" spc="47" dirty="0">
                <a:solidFill>
                  <a:srgbClr val="191919"/>
                </a:solidFill>
                <a:latin typeface="Arimo Bold"/>
                <a:ea typeface="Arimo Bold"/>
                <a:cs typeface="Arimo Bold"/>
                <a:sym typeface="Arimo Bold"/>
              </a:rPr>
              <a:t> </a:t>
            </a:r>
            <a:r>
              <a:rPr lang="en-US" sz="2399" b="1" spc="47" dirty="0" err="1">
                <a:solidFill>
                  <a:srgbClr val="191919"/>
                </a:solidFill>
                <a:latin typeface="Arimo Bold"/>
                <a:ea typeface="Arimo Bold"/>
                <a:cs typeface="Arimo Bold"/>
                <a:sym typeface="Arimo Bold"/>
              </a:rPr>
              <a:t>anders</a:t>
            </a:r>
            <a:r>
              <a:rPr lang="en-US" sz="2399" b="1" spc="47" dirty="0">
                <a:solidFill>
                  <a:srgbClr val="191919"/>
                </a:solidFill>
                <a:latin typeface="Arimo Bold"/>
                <a:ea typeface="Arimo Bold"/>
                <a:cs typeface="Arimo Bold"/>
                <a:sym typeface="Arimo Bold"/>
              </a:rPr>
              <a:t> </a:t>
            </a:r>
            <a:r>
              <a:rPr lang="en-US" sz="2399" b="1" spc="47" dirty="0" err="1">
                <a:solidFill>
                  <a:srgbClr val="191919"/>
                </a:solidFill>
                <a:latin typeface="Arimo Bold"/>
                <a:ea typeface="Arimo Bold"/>
                <a:cs typeface="Arimo Bold"/>
                <a:sym typeface="Arimo Bold"/>
              </a:rPr>
              <a:t>arbeiten</a:t>
            </a:r>
            <a:r>
              <a:rPr lang="en-US" sz="2399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399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möchten</a:t>
            </a:r>
            <a:r>
              <a:rPr lang="en-US" sz="2399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, als </a:t>
            </a:r>
            <a:r>
              <a:rPr lang="en-US" sz="2399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normalerweise</a:t>
            </a:r>
            <a:r>
              <a:rPr lang="en-US" sz="2399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.</a:t>
            </a:r>
          </a:p>
          <a:p>
            <a:pPr algn="l">
              <a:lnSpc>
                <a:spcPts val="3599"/>
              </a:lnSpc>
            </a:pPr>
            <a:endParaRPr lang="en-US" sz="2399" spc="47" dirty="0">
              <a:solidFill>
                <a:srgbClr val="191919"/>
              </a:solidFill>
              <a:latin typeface="Arimo"/>
              <a:ea typeface="Arimo"/>
              <a:cs typeface="Arimo"/>
              <a:sym typeface="Arimo"/>
            </a:endParaRPr>
          </a:p>
          <a:p>
            <a:pPr algn="l">
              <a:lnSpc>
                <a:spcPts val="3599"/>
              </a:lnSpc>
            </a:pPr>
            <a:r>
              <a:rPr lang="en-US" sz="2399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Beispiel</a:t>
            </a:r>
            <a:r>
              <a:rPr lang="en-US" sz="2399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: </a:t>
            </a:r>
            <a:r>
              <a:rPr lang="en-US" sz="2399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Normalerweise</a:t>
            </a:r>
            <a:r>
              <a:rPr lang="en-US" sz="2399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399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kann</a:t>
            </a:r>
            <a:r>
              <a:rPr lang="en-US" sz="2399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ich Montag bis Freitag </a:t>
            </a:r>
            <a:r>
              <a:rPr lang="en-US" sz="2399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Aufträge</a:t>
            </a:r>
            <a:r>
              <a:rPr lang="en-US" sz="2399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399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zwischen</a:t>
            </a:r>
            <a:r>
              <a:rPr lang="en-US" sz="2399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09:00 und 16:00 </a:t>
            </a:r>
            <a:r>
              <a:rPr lang="en-US" sz="2399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Uhr</a:t>
            </a:r>
            <a:r>
              <a:rPr lang="en-US" sz="2399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an </a:t>
            </a:r>
            <a:r>
              <a:rPr lang="en-US" sz="2399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verschiedenen</a:t>
            </a:r>
            <a:r>
              <a:rPr lang="en-US" sz="2399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399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Orten</a:t>
            </a:r>
            <a:r>
              <a:rPr lang="en-US" sz="2399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399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annehmen</a:t>
            </a:r>
            <a:r>
              <a:rPr lang="en-US" sz="2399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.</a:t>
            </a:r>
          </a:p>
          <a:p>
            <a:pPr algn="l">
              <a:lnSpc>
                <a:spcPts val="3599"/>
              </a:lnSpc>
              <a:spcBef>
                <a:spcPct val="0"/>
              </a:spcBef>
            </a:pPr>
            <a:r>
              <a:rPr lang="en-US" sz="2399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Am 15.-16.06. </a:t>
            </a:r>
            <a:r>
              <a:rPr lang="en-US" sz="2399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kann</a:t>
            </a:r>
            <a:r>
              <a:rPr lang="en-US" sz="2399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ich </a:t>
            </a:r>
            <a:r>
              <a:rPr lang="en-US" sz="2399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aber</a:t>
            </a:r>
            <a:r>
              <a:rPr lang="en-US" sz="2399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399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nur</a:t>
            </a:r>
            <a:r>
              <a:rPr lang="en-US" sz="2399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399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Aufträge</a:t>
            </a:r>
            <a:r>
              <a:rPr lang="en-US" sz="2399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399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zwischen</a:t>
            </a:r>
            <a:r>
              <a:rPr lang="en-US" sz="2399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10:30 und 12:30 </a:t>
            </a:r>
            <a:r>
              <a:rPr lang="en-US" sz="2399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Uhr</a:t>
            </a:r>
            <a:r>
              <a:rPr lang="en-US" sz="2399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in Bad </a:t>
            </a:r>
            <a:r>
              <a:rPr lang="en-US" sz="2399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Endbach</a:t>
            </a:r>
            <a:r>
              <a:rPr lang="en-US" sz="2399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, Biedenkopf und Breidenbach </a:t>
            </a:r>
            <a:r>
              <a:rPr lang="en-US" sz="2399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annehmen</a:t>
            </a:r>
            <a:r>
              <a:rPr lang="en-US" sz="2399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914400" y="9267825"/>
            <a:ext cx="499110" cy="42293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640"/>
              </a:lnSpc>
              <a:spcBef>
                <a:spcPct val="0"/>
              </a:spcBef>
            </a:pPr>
            <a:r>
              <a:rPr lang="en-US" sz="2600" b="1" spc="130" dirty="0">
                <a:solidFill>
                  <a:srgbClr val="FFFFFF"/>
                </a:solidFill>
                <a:latin typeface="Aileron Bold"/>
                <a:ea typeface="Aileron Bold"/>
                <a:cs typeface="Aileron Bold"/>
                <a:sym typeface="Aileron Bold"/>
              </a:rPr>
              <a:t>11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0" y="4585335"/>
            <a:ext cx="2381250" cy="10210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50"/>
              </a:lnSpc>
            </a:pPr>
            <a:r>
              <a:rPr lang="en-US" sz="2700" b="1" spc="54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Verfügbarkeit einstellen</a:t>
            </a:r>
          </a:p>
        </p:txBody>
      </p:sp>
      <p:sp>
        <p:nvSpPr>
          <p:cNvPr id="12" name="Freeform 12"/>
          <p:cNvSpPr/>
          <p:nvPr/>
        </p:nvSpPr>
        <p:spPr>
          <a:xfrm>
            <a:off x="287120" y="488632"/>
            <a:ext cx="1828800" cy="1798874"/>
          </a:xfrm>
          <a:custGeom>
            <a:avLst/>
            <a:gdLst/>
            <a:ahLst/>
            <a:cxnLst/>
            <a:rect l="l" t="t" r="r" b="b"/>
            <a:pathLst>
              <a:path w="1828800" h="1798874">
                <a:moveTo>
                  <a:pt x="0" y="0"/>
                </a:moveTo>
                <a:lnTo>
                  <a:pt x="1828800" y="0"/>
                </a:lnTo>
                <a:lnTo>
                  <a:pt x="1828800" y="1798875"/>
                </a:lnTo>
                <a:lnTo>
                  <a:pt x="0" y="179887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2403041" cy="2926457"/>
            <a:chOff x="0" y="0"/>
            <a:chExt cx="632900" cy="77075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32900" cy="770754"/>
            </a:xfrm>
            <a:custGeom>
              <a:avLst/>
              <a:gdLst/>
              <a:ahLst/>
              <a:cxnLst/>
              <a:rect l="l" t="t" r="r" b="b"/>
              <a:pathLst>
                <a:path w="632900" h="770754">
                  <a:moveTo>
                    <a:pt x="0" y="0"/>
                  </a:moveTo>
                  <a:lnTo>
                    <a:pt x="632900" y="0"/>
                  </a:lnTo>
                  <a:lnTo>
                    <a:pt x="632900" y="770754"/>
                  </a:lnTo>
                  <a:lnTo>
                    <a:pt x="0" y="770754"/>
                  </a:lnTo>
                  <a:close/>
                </a:path>
              </a:pathLst>
            </a:custGeom>
            <a:solidFill>
              <a:srgbClr val="61949F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632900" cy="81837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798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0" y="2794288"/>
            <a:ext cx="2403041" cy="7492712"/>
            <a:chOff x="0" y="0"/>
            <a:chExt cx="632900" cy="1973389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2900" cy="1973389"/>
            </a:xfrm>
            <a:custGeom>
              <a:avLst/>
              <a:gdLst/>
              <a:ahLst/>
              <a:cxnLst/>
              <a:rect l="l" t="t" r="r" b="b"/>
              <a:pathLst>
                <a:path w="632900" h="1973389">
                  <a:moveTo>
                    <a:pt x="0" y="0"/>
                  </a:moveTo>
                  <a:lnTo>
                    <a:pt x="632900" y="0"/>
                  </a:lnTo>
                  <a:lnTo>
                    <a:pt x="632900" y="1973389"/>
                  </a:lnTo>
                  <a:lnTo>
                    <a:pt x="0" y="1973389"/>
                  </a:lnTo>
                  <a:close/>
                </a:path>
              </a:pathLst>
            </a:custGeom>
            <a:solidFill>
              <a:srgbClr val="BBBBA8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57150"/>
              <a:ext cx="632900" cy="203053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40"/>
                </a:lnSpc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8317708" y="1330827"/>
            <a:ext cx="9218562" cy="8077765"/>
          </a:xfrm>
          <a:custGeom>
            <a:avLst/>
            <a:gdLst/>
            <a:ahLst/>
            <a:cxnLst/>
            <a:rect l="l" t="t" r="r" b="b"/>
            <a:pathLst>
              <a:path w="9218562" h="8077765">
                <a:moveTo>
                  <a:pt x="0" y="0"/>
                </a:moveTo>
                <a:lnTo>
                  <a:pt x="9218562" y="0"/>
                </a:lnTo>
                <a:lnTo>
                  <a:pt x="9218562" y="8077765"/>
                </a:lnTo>
                <a:lnTo>
                  <a:pt x="0" y="807776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2792528" y="2173120"/>
            <a:ext cx="5134655" cy="59562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99"/>
              </a:lnSpc>
            </a:pPr>
            <a:r>
              <a:rPr lang="en-US" sz="2399" b="1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Wichtig</a:t>
            </a:r>
            <a:r>
              <a:rPr lang="en-US" sz="2399" b="1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: </a:t>
            </a:r>
            <a:r>
              <a:rPr lang="en-US" sz="2399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Es </a:t>
            </a:r>
            <a:r>
              <a:rPr lang="en-US" sz="2399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kann</a:t>
            </a:r>
            <a:r>
              <a:rPr lang="en-US" sz="2399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sein, </a:t>
            </a:r>
            <a:r>
              <a:rPr lang="en-US" sz="2399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dass</a:t>
            </a:r>
            <a:r>
              <a:rPr lang="en-US" sz="2399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Sie erst auf </a:t>
            </a:r>
            <a:r>
              <a:rPr lang="en-US" sz="2399" b="1" spc="47" dirty="0" err="1">
                <a:solidFill>
                  <a:srgbClr val="2C92D5"/>
                </a:solidFill>
                <a:latin typeface="Arimo"/>
                <a:ea typeface="Arimo"/>
                <a:cs typeface="Arimo"/>
                <a:sym typeface="Arimo"/>
              </a:rPr>
              <a:t>Seitenleiste</a:t>
            </a:r>
            <a:r>
              <a:rPr lang="en-US" sz="2399" b="1" spc="47" dirty="0">
                <a:solidFill>
                  <a:srgbClr val="2C92D5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399" b="1" spc="47" dirty="0" err="1">
                <a:solidFill>
                  <a:srgbClr val="2C92D5"/>
                </a:solidFill>
                <a:latin typeface="Arimo"/>
                <a:ea typeface="Arimo"/>
                <a:cs typeface="Arimo"/>
                <a:sym typeface="Arimo"/>
              </a:rPr>
              <a:t>ausblenden</a:t>
            </a:r>
            <a:r>
              <a:rPr lang="en-US" sz="2399" b="1" spc="47" dirty="0">
                <a:solidFill>
                  <a:srgbClr val="2C92D5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399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klicken</a:t>
            </a:r>
            <a:r>
              <a:rPr lang="en-US" sz="2399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399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müssen</a:t>
            </a:r>
            <a:r>
              <a:rPr lang="en-US" sz="2399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, um den </a:t>
            </a:r>
            <a:r>
              <a:rPr lang="en-US" sz="2399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Bereich</a:t>
            </a:r>
            <a:r>
              <a:rPr lang="en-US" sz="2399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399" b="1" spc="47" dirty="0" err="1">
                <a:solidFill>
                  <a:srgbClr val="2C92D5"/>
                </a:solidFill>
                <a:latin typeface="Arimo"/>
                <a:ea typeface="Arimo"/>
                <a:cs typeface="Arimo"/>
                <a:sym typeface="Arimo"/>
              </a:rPr>
              <a:t>freie</a:t>
            </a:r>
            <a:r>
              <a:rPr lang="en-US" sz="2399" b="1" spc="47" dirty="0">
                <a:solidFill>
                  <a:srgbClr val="2C92D5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399" b="1" spc="47" dirty="0" err="1">
                <a:solidFill>
                  <a:srgbClr val="2C92D5"/>
                </a:solidFill>
                <a:latin typeface="Arimo"/>
                <a:ea typeface="Arimo"/>
                <a:cs typeface="Arimo"/>
                <a:sym typeface="Arimo"/>
              </a:rPr>
              <a:t>Tage</a:t>
            </a:r>
            <a:r>
              <a:rPr lang="en-US" sz="2399" b="1" spc="47" dirty="0">
                <a:solidFill>
                  <a:srgbClr val="2C92D5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399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zu</a:t>
            </a:r>
            <a:r>
              <a:rPr lang="en-US" sz="2399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399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sehen</a:t>
            </a:r>
            <a:r>
              <a:rPr lang="en-US" sz="2399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.</a:t>
            </a:r>
          </a:p>
          <a:p>
            <a:pPr algn="l">
              <a:lnSpc>
                <a:spcPts val="3599"/>
              </a:lnSpc>
            </a:pPr>
            <a:endParaRPr lang="en-US" sz="2399" spc="47" dirty="0">
              <a:solidFill>
                <a:srgbClr val="191919"/>
              </a:solidFill>
              <a:latin typeface="Arimo"/>
              <a:ea typeface="Arimo"/>
              <a:cs typeface="Arimo"/>
              <a:sym typeface="Arimo"/>
            </a:endParaRPr>
          </a:p>
          <a:p>
            <a:pPr algn="l">
              <a:lnSpc>
                <a:spcPts val="3599"/>
              </a:lnSpc>
            </a:pPr>
            <a:r>
              <a:rPr lang="en-US" sz="2399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Im </a:t>
            </a:r>
            <a:r>
              <a:rPr lang="en-US" sz="2399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Bereich</a:t>
            </a:r>
            <a:r>
              <a:rPr lang="en-US" sz="2399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399" b="1" spc="47" dirty="0" err="1">
                <a:solidFill>
                  <a:srgbClr val="2C92D5"/>
                </a:solidFill>
                <a:latin typeface="Arimo Bold"/>
                <a:ea typeface="Arimo Bold"/>
                <a:cs typeface="Arimo Bold"/>
                <a:sym typeface="Arimo Bold"/>
              </a:rPr>
              <a:t>freie</a:t>
            </a:r>
            <a:r>
              <a:rPr lang="en-US" sz="2399" b="1" spc="47" dirty="0">
                <a:solidFill>
                  <a:srgbClr val="2C92D5"/>
                </a:solidFill>
                <a:latin typeface="Arimo Bold"/>
                <a:ea typeface="Arimo Bold"/>
                <a:cs typeface="Arimo Bold"/>
                <a:sym typeface="Arimo Bold"/>
              </a:rPr>
              <a:t> </a:t>
            </a:r>
            <a:r>
              <a:rPr lang="en-US" sz="2399" b="1" spc="47" dirty="0" err="1">
                <a:solidFill>
                  <a:srgbClr val="2C92D5"/>
                </a:solidFill>
                <a:latin typeface="Arimo Bold"/>
                <a:ea typeface="Arimo Bold"/>
                <a:cs typeface="Arimo Bold"/>
                <a:sym typeface="Arimo Bold"/>
              </a:rPr>
              <a:t>Tage</a:t>
            </a:r>
            <a:r>
              <a:rPr lang="en-US" sz="2399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399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können</a:t>
            </a:r>
            <a:r>
              <a:rPr lang="en-US" sz="2399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Sie </a:t>
            </a:r>
            <a:r>
              <a:rPr lang="en-US" sz="2399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angeben</a:t>
            </a:r>
            <a:r>
              <a:rPr lang="en-US" sz="2399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, </a:t>
            </a:r>
            <a:r>
              <a:rPr lang="en-US" sz="2399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wann</a:t>
            </a:r>
            <a:r>
              <a:rPr lang="en-US" sz="2399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Sie </a:t>
            </a:r>
            <a:r>
              <a:rPr lang="en-US" sz="2399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keine</a:t>
            </a:r>
            <a:r>
              <a:rPr lang="en-US" sz="2399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399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Aufträge</a:t>
            </a:r>
            <a:r>
              <a:rPr lang="en-US" sz="2399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399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annehmen</a:t>
            </a:r>
            <a:r>
              <a:rPr lang="en-US" sz="2399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399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möchten</a:t>
            </a:r>
            <a:r>
              <a:rPr lang="en-US" sz="2399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. Sie </a:t>
            </a:r>
            <a:r>
              <a:rPr lang="en-US" sz="2399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können</a:t>
            </a:r>
            <a:r>
              <a:rPr lang="en-US" sz="2399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399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einzelne</a:t>
            </a:r>
            <a:r>
              <a:rPr lang="en-US" sz="2399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399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Tage</a:t>
            </a:r>
            <a:r>
              <a:rPr lang="en-US" sz="2399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399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oder</a:t>
            </a:r>
            <a:r>
              <a:rPr lang="en-US" sz="2399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399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einen</a:t>
            </a:r>
            <a:r>
              <a:rPr lang="en-US" sz="2399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399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ganzen</a:t>
            </a:r>
            <a:r>
              <a:rPr lang="en-US" sz="2399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399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Zeitraum</a:t>
            </a:r>
            <a:r>
              <a:rPr lang="en-US" sz="2399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399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angeben</a:t>
            </a:r>
            <a:r>
              <a:rPr lang="en-US" sz="2399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.</a:t>
            </a:r>
          </a:p>
          <a:p>
            <a:pPr algn="l">
              <a:lnSpc>
                <a:spcPts val="3599"/>
              </a:lnSpc>
            </a:pPr>
            <a:endParaRPr lang="en-US" sz="2399" spc="47" dirty="0">
              <a:solidFill>
                <a:srgbClr val="191919"/>
              </a:solidFill>
              <a:latin typeface="Arimo"/>
              <a:ea typeface="Arimo"/>
              <a:cs typeface="Arimo"/>
              <a:sym typeface="Arimo"/>
            </a:endParaRPr>
          </a:p>
          <a:p>
            <a:pPr algn="l">
              <a:lnSpc>
                <a:spcPts val="3599"/>
              </a:lnSpc>
              <a:spcBef>
                <a:spcPct val="0"/>
              </a:spcBef>
            </a:pPr>
            <a:r>
              <a:rPr lang="en-US" sz="2399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Für </a:t>
            </a:r>
            <a:r>
              <a:rPr lang="en-US" sz="2399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diese</a:t>
            </a:r>
            <a:r>
              <a:rPr lang="en-US" sz="2399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399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Tage</a:t>
            </a:r>
            <a:r>
              <a:rPr lang="en-US" sz="2399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399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können</a:t>
            </a:r>
            <a:r>
              <a:rPr lang="en-US" sz="2399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399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Auftraggeber</a:t>
            </a:r>
            <a:r>
              <a:rPr lang="en-US" sz="2399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399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keine</a:t>
            </a:r>
            <a:r>
              <a:rPr lang="en-US" sz="2399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399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Termine</a:t>
            </a:r>
            <a:r>
              <a:rPr lang="en-US" sz="2399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399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bei</a:t>
            </a:r>
            <a:r>
              <a:rPr lang="en-US" sz="2399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399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Ihnen</a:t>
            </a:r>
            <a:r>
              <a:rPr lang="en-US" sz="2399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399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anfragen</a:t>
            </a:r>
            <a:r>
              <a:rPr lang="en-US" sz="2399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914400" y="9267825"/>
            <a:ext cx="493395" cy="42293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640"/>
              </a:lnSpc>
              <a:spcBef>
                <a:spcPct val="0"/>
              </a:spcBef>
            </a:pPr>
            <a:r>
              <a:rPr lang="en-US" sz="2600" b="1" spc="130" dirty="0">
                <a:solidFill>
                  <a:srgbClr val="FFFFFF"/>
                </a:solidFill>
                <a:latin typeface="Aileron Bold"/>
                <a:ea typeface="Aileron Bold"/>
                <a:cs typeface="Aileron Bold"/>
                <a:sym typeface="Aileron Bold"/>
              </a:rPr>
              <a:t>12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0" y="4585335"/>
            <a:ext cx="2381250" cy="10210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50"/>
              </a:lnSpc>
            </a:pPr>
            <a:r>
              <a:rPr lang="en-US" sz="2700" b="1" spc="54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Verfügbarkeit einstellen</a:t>
            </a:r>
          </a:p>
        </p:txBody>
      </p:sp>
      <p:sp>
        <p:nvSpPr>
          <p:cNvPr id="12" name="Freeform 12"/>
          <p:cNvSpPr/>
          <p:nvPr/>
        </p:nvSpPr>
        <p:spPr>
          <a:xfrm>
            <a:off x="287120" y="488632"/>
            <a:ext cx="1828800" cy="1798874"/>
          </a:xfrm>
          <a:custGeom>
            <a:avLst/>
            <a:gdLst/>
            <a:ahLst/>
            <a:cxnLst/>
            <a:rect l="l" t="t" r="r" b="b"/>
            <a:pathLst>
              <a:path w="1828800" h="1798874">
                <a:moveTo>
                  <a:pt x="0" y="0"/>
                </a:moveTo>
                <a:lnTo>
                  <a:pt x="1828800" y="0"/>
                </a:lnTo>
                <a:lnTo>
                  <a:pt x="1828800" y="1798875"/>
                </a:lnTo>
                <a:lnTo>
                  <a:pt x="0" y="179887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3" name="Rechteck 12">
            <a:extLst>
              <a:ext uri="{FF2B5EF4-FFF2-40B4-BE49-F238E27FC236}">
                <a16:creationId xmlns:a16="http://schemas.microsoft.com/office/drawing/2014/main" id="{23F4F757-0D1D-408D-98DA-5E1AD8CA7460}"/>
              </a:ext>
            </a:extLst>
          </p:cNvPr>
          <p:cNvSpPr/>
          <p:nvPr/>
        </p:nvSpPr>
        <p:spPr>
          <a:xfrm>
            <a:off x="8534400" y="7810500"/>
            <a:ext cx="2362200" cy="4572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2403041" cy="2926457"/>
            <a:chOff x="0" y="0"/>
            <a:chExt cx="632900" cy="77075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32900" cy="770754"/>
            </a:xfrm>
            <a:custGeom>
              <a:avLst/>
              <a:gdLst/>
              <a:ahLst/>
              <a:cxnLst/>
              <a:rect l="l" t="t" r="r" b="b"/>
              <a:pathLst>
                <a:path w="632900" h="770754">
                  <a:moveTo>
                    <a:pt x="0" y="0"/>
                  </a:moveTo>
                  <a:lnTo>
                    <a:pt x="632900" y="0"/>
                  </a:lnTo>
                  <a:lnTo>
                    <a:pt x="632900" y="770754"/>
                  </a:lnTo>
                  <a:lnTo>
                    <a:pt x="0" y="770754"/>
                  </a:lnTo>
                  <a:close/>
                </a:path>
              </a:pathLst>
            </a:custGeom>
            <a:solidFill>
              <a:srgbClr val="722C34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632900" cy="81837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798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0" y="2794288"/>
            <a:ext cx="2403041" cy="7492712"/>
            <a:chOff x="0" y="0"/>
            <a:chExt cx="632900" cy="1973389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2900" cy="1973389"/>
            </a:xfrm>
            <a:custGeom>
              <a:avLst/>
              <a:gdLst/>
              <a:ahLst/>
              <a:cxnLst/>
              <a:rect l="l" t="t" r="r" b="b"/>
              <a:pathLst>
                <a:path w="632900" h="1973389">
                  <a:moveTo>
                    <a:pt x="0" y="0"/>
                  </a:moveTo>
                  <a:lnTo>
                    <a:pt x="632900" y="0"/>
                  </a:lnTo>
                  <a:lnTo>
                    <a:pt x="632900" y="1973389"/>
                  </a:lnTo>
                  <a:lnTo>
                    <a:pt x="0" y="1973389"/>
                  </a:lnTo>
                  <a:close/>
                </a:path>
              </a:pathLst>
            </a:custGeom>
            <a:solidFill>
              <a:srgbClr val="BBBBA8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57150"/>
              <a:ext cx="632900" cy="203053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40"/>
                </a:lnSpc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9144362" y="1262574"/>
            <a:ext cx="8883378" cy="7761852"/>
          </a:xfrm>
          <a:custGeom>
            <a:avLst/>
            <a:gdLst/>
            <a:ahLst/>
            <a:cxnLst/>
            <a:rect l="l" t="t" r="r" b="b"/>
            <a:pathLst>
              <a:path w="8883378" h="7761852">
                <a:moveTo>
                  <a:pt x="0" y="0"/>
                </a:moveTo>
                <a:lnTo>
                  <a:pt x="8883378" y="0"/>
                </a:lnTo>
                <a:lnTo>
                  <a:pt x="8883378" y="7761852"/>
                </a:lnTo>
                <a:lnTo>
                  <a:pt x="0" y="77618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2665993" y="1387028"/>
            <a:ext cx="6280116" cy="82645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99"/>
              </a:lnSpc>
            </a:pPr>
            <a:r>
              <a:rPr lang="en-US" sz="2399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Im </a:t>
            </a:r>
            <a:r>
              <a:rPr lang="en-US" sz="2399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Bereich</a:t>
            </a:r>
            <a:r>
              <a:rPr lang="en-US" sz="2399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399" b="1" spc="47" dirty="0" err="1">
                <a:solidFill>
                  <a:srgbClr val="0070C0"/>
                </a:solidFill>
                <a:latin typeface="Arimo Bold"/>
                <a:ea typeface="Arimo Bold"/>
                <a:cs typeface="Arimo Bold"/>
                <a:sym typeface="Arimo Bold"/>
              </a:rPr>
              <a:t>Termine</a:t>
            </a:r>
            <a:r>
              <a:rPr lang="en-US" sz="2399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399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sehen</a:t>
            </a:r>
            <a:r>
              <a:rPr lang="en-US" sz="2399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Sie </a:t>
            </a:r>
            <a:r>
              <a:rPr lang="en-US" sz="2399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eine</a:t>
            </a:r>
            <a:r>
              <a:rPr lang="en-US" sz="2399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399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Übersicht</a:t>
            </a:r>
            <a:r>
              <a:rPr lang="en-US" sz="2399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399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über</a:t>
            </a:r>
            <a:r>
              <a:rPr lang="en-US" sz="2399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399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Ihre</a:t>
            </a:r>
            <a:r>
              <a:rPr lang="en-US" sz="2399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399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Termine</a:t>
            </a:r>
            <a:r>
              <a:rPr lang="en-US" sz="2399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und den Status der </a:t>
            </a:r>
            <a:r>
              <a:rPr lang="en-US" sz="2399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Termine</a:t>
            </a:r>
            <a:r>
              <a:rPr lang="en-US" sz="2399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.</a:t>
            </a:r>
          </a:p>
          <a:p>
            <a:pPr algn="l">
              <a:lnSpc>
                <a:spcPts val="3599"/>
              </a:lnSpc>
            </a:pPr>
            <a:endParaRPr lang="en-US" sz="2399" spc="47" dirty="0">
              <a:solidFill>
                <a:srgbClr val="191919"/>
              </a:solidFill>
              <a:latin typeface="Arimo"/>
              <a:ea typeface="Arimo"/>
              <a:cs typeface="Arimo"/>
              <a:sym typeface="Arimo"/>
            </a:endParaRPr>
          </a:p>
          <a:p>
            <a:pPr algn="l">
              <a:lnSpc>
                <a:spcPts val="3599"/>
              </a:lnSpc>
            </a:pPr>
            <a:r>
              <a:rPr lang="en-US" sz="2399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Oben</a:t>
            </a:r>
            <a:r>
              <a:rPr lang="en-US" sz="2399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399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können</a:t>
            </a:r>
            <a:r>
              <a:rPr lang="en-US" sz="2399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Sie den </a:t>
            </a:r>
            <a:r>
              <a:rPr lang="en-US" sz="2399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Zeitraum</a:t>
            </a:r>
            <a:r>
              <a:rPr lang="en-US" sz="2399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399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auswählen</a:t>
            </a:r>
            <a:r>
              <a:rPr lang="en-US" sz="2399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und die </a:t>
            </a:r>
            <a:r>
              <a:rPr lang="en-US" sz="2399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Termine</a:t>
            </a:r>
            <a:r>
              <a:rPr lang="en-US" sz="2399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399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nach</a:t>
            </a:r>
            <a:r>
              <a:rPr lang="en-US" sz="2399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399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Auftraggebern</a:t>
            </a:r>
            <a:r>
              <a:rPr lang="en-US" sz="2399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(</a:t>
            </a:r>
            <a:r>
              <a:rPr lang="en-US" sz="2399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Kunden</a:t>
            </a:r>
            <a:r>
              <a:rPr lang="en-US" sz="2399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), </a:t>
            </a:r>
            <a:r>
              <a:rPr lang="en-US" sz="2399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Sprachen</a:t>
            </a:r>
            <a:r>
              <a:rPr lang="en-US" sz="2399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399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oder</a:t>
            </a:r>
            <a:r>
              <a:rPr lang="en-US" sz="2399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399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Orten</a:t>
            </a:r>
            <a:r>
              <a:rPr lang="en-US" sz="2399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399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filtern</a:t>
            </a:r>
            <a:r>
              <a:rPr lang="en-US" sz="2399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.</a:t>
            </a:r>
          </a:p>
          <a:p>
            <a:pPr algn="l">
              <a:lnSpc>
                <a:spcPts val="3599"/>
              </a:lnSpc>
            </a:pPr>
            <a:endParaRPr lang="en-US" sz="2399" spc="47" dirty="0">
              <a:solidFill>
                <a:srgbClr val="191919"/>
              </a:solidFill>
              <a:latin typeface="Arimo"/>
              <a:ea typeface="Arimo"/>
              <a:cs typeface="Arimo"/>
              <a:sym typeface="Arimo"/>
            </a:endParaRPr>
          </a:p>
          <a:p>
            <a:pPr algn="l">
              <a:lnSpc>
                <a:spcPts val="3599"/>
              </a:lnSpc>
            </a:pPr>
            <a:r>
              <a:rPr lang="en-US" sz="2399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Wenn</a:t>
            </a:r>
            <a:r>
              <a:rPr lang="en-US" sz="2399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Sie auf </a:t>
            </a:r>
            <a:r>
              <a:rPr lang="en-US" sz="2399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einen</a:t>
            </a:r>
            <a:r>
              <a:rPr lang="en-US" sz="2399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399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Termin</a:t>
            </a:r>
            <a:r>
              <a:rPr lang="en-US" sz="2399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und </a:t>
            </a:r>
            <a:r>
              <a:rPr lang="en-US" sz="2399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dann</a:t>
            </a:r>
            <a:r>
              <a:rPr lang="en-US" sz="2399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auf </a:t>
            </a:r>
            <a:r>
              <a:rPr lang="en-US" sz="2399" b="1" spc="47" dirty="0" err="1">
                <a:solidFill>
                  <a:srgbClr val="0070C0"/>
                </a:solidFill>
                <a:latin typeface="Arimo Bold"/>
                <a:ea typeface="Arimo Bold"/>
                <a:cs typeface="Arimo Bold"/>
                <a:sym typeface="Arimo Bold"/>
              </a:rPr>
              <a:t>benutzerdefinierte</a:t>
            </a:r>
            <a:r>
              <a:rPr lang="en-US" sz="2399" b="1" spc="47" dirty="0">
                <a:solidFill>
                  <a:srgbClr val="0070C0"/>
                </a:solidFill>
                <a:latin typeface="Arimo Bold"/>
                <a:ea typeface="Arimo Bold"/>
                <a:cs typeface="Arimo Bold"/>
                <a:sym typeface="Arimo Bold"/>
              </a:rPr>
              <a:t> Felder</a:t>
            </a:r>
            <a:r>
              <a:rPr lang="en-US" sz="2399" spc="47" dirty="0">
                <a:solidFill>
                  <a:srgbClr val="0070C0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399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klicken</a:t>
            </a:r>
            <a:r>
              <a:rPr lang="en-US" sz="2399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, </a:t>
            </a:r>
            <a:r>
              <a:rPr lang="en-US" sz="2399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sehen</a:t>
            </a:r>
            <a:r>
              <a:rPr lang="en-US" sz="2399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Sie </a:t>
            </a:r>
            <a:r>
              <a:rPr lang="en-US" sz="2399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Einsatzort</a:t>
            </a:r>
            <a:r>
              <a:rPr lang="en-US" sz="2399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, </a:t>
            </a:r>
            <a:r>
              <a:rPr lang="en-US" sz="2399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Ansprechperson</a:t>
            </a:r>
            <a:r>
              <a:rPr lang="en-US" sz="2399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399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vor</a:t>
            </a:r>
            <a:r>
              <a:rPr lang="en-US" sz="2399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Ort, </a:t>
            </a:r>
            <a:r>
              <a:rPr lang="en-US" sz="2399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Rechnungsadresse</a:t>
            </a:r>
            <a:r>
              <a:rPr lang="en-US" sz="2399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etc.</a:t>
            </a:r>
          </a:p>
          <a:p>
            <a:pPr algn="l">
              <a:lnSpc>
                <a:spcPts val="3599"/>
              </a:lnSpc>
            </a:pPr>
            <a:r>
              <a:rPr lang="en-US" sz="2399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Die Kontaktdaten des </a:t>
            </a:r>
            <a:r>
              <a:rPr lang="en-US" sz="2399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Auftraggebers</a:t>
            </a:r>
            <a:r>
              <a:rPr lang="en-US" sz="2399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399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finden</a:t>
            </a:r>
            <a:r>
              <a:rPr lang="en-US" sz="2399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Sie, </a:t>
            </a:r>
            <a:r>
              <a:rPr lang="en-US" sz="2399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wenn</a:t>
            </a:r>
            <a:r>
              <a:rPr lang="en-US" sz="2399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Sie </a:t>
            </a:r>
            <a:r>
              <a:rPr lang="en-US" sz="2399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einen</a:t>
            </a:r>
            <a:r>
              <a:rPr lang="en-US" sz="2399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399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Termin</a:t>
            </a:r>
            <a:r>
              <a:rPr lang="en-US" sz="2399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399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anklicken</a:t>
            </a:r>
            <a:r>
              <a:rPr lang="en-US" sz="2399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und </a:t>
            </a:r>
            <a:r>
              <a:rPr lang="en-US" sz="2399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dann</a:t>
            </a:r>
            <a:r>
              <a:rPr lang="en-US" sz="2399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auf </a:t>
            </a:r>
            <a:r>
              <a:rPr lang="en-US" sz="2399" b="1" spc="47" dirty="0">
                <a:solidFill>
                  <a:srgbClr val="0070C0"/>
                </a:solidFill>
                <a:latin typeface="Arimo Bold"/>
                <a:ea typeface="Arimo Bold"/>
                <a:cs typeface="Arimo Bold"/>
                <a:sym typeface="Arimo Bold"/>
              </a:rPr>
              <a:t>Kunde</a:t>
            </a:r>
            <a:r>
              <a:rPr lang="en-US" sz="2399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399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klicken</a:t>
            </a:r>
            <a:r>
              <a:rPr lang="en-US" sz="2399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.</a:t>
            </a:r>
          </a:p>
          <a:p>
            <a:pPr algn="l">
              <a:lnSpc>
                <a:spcPts val="3599"/>
              </a:lnSpc>
            </a:pPr>
            <a:endParaRPr lang="en-US" sz="2399" spc="47" dirty="0">
              <a:solidFill>
                <a:srgbClr val="191919"/>
              </a:solidFill>
              <a:latin typeface="Arimo"/>
              <a:ea typeface="Arimo"/>
              <a:cs typeface="Arimo"/>
              <a:sym typeface="Arimo"/>
            </a:endParaRPr>
          </a:p>
          <a:p>
            <a:pPr algn="l">
              <a:lnSpc>
                <a:spcPts val="3599"/>
              </a:lnSpc>
            </a:pPr>
            <a:endParaRPr lang="en-US" sz="2399" spc="47" dirty="0">
              <a:solidFill>
                <a:srgbClr val="191919"/>
              </a:solidFill>
              <a:latin typeface="Arimo"/>
              <a:ea typeface="Arimo"/>
              <a:cs typeface="Arimo"/>
              <a:sym typeface="Arimo"/>
            </a:endParaRPr>
          </a:p>
          <a:p>
            <a:pPr algn="l">
              <a:lnSpc>
                <a:spcPts val="3599"/>
              </a:lnSpc>
              <a:spcBef>
                <a:spcPct val="0"/>
              </a:spcBef>
            </a:pPr>
            <a:endParaRPr lang="en-US" sz="2399" spc="47" dirty="0">
              <a:solidFill>
                <a:srgbClr val="191919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10" name="Freeform 10"/>
          <p:cNvSpPr/>
          <p:nvPr/>
        </p:nvSpPr>
        <p:spPr>
          <a:xfrm>
            <a:off x="276225" y="542129"/>
            <a:ext cx="1828800" cy="1842198"/>
          </a:xfrm>
          <a:custGeom>
            <a:avLst/>
            <a:gdLst/>
            <a:ahLst/>
            <a:cxnLst/>
            <a:rect l="l" t="t" r="r" b="b"/>
            <a:pathLst>
              <a:path w="1828800" h="1842198">
                <a:moveTo>
                  <a:pt x="0" y="0"/>
                </a:moveTo>
                <a:lnTo>
                  <a:pt x="1828800" y="0"/>
                </a:lnTo>
                <a:lnTo>
                  <a:pt x="1828800" y="1842198"/>
                </a:lnTo>
                <a:lnTo>
                  <a:pt x="0" y="184219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838200" y="9267825"/>
            <a:ext cx="569595" cy="42293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640"/>
              </a:lnSpc>
              <a:spcBef>
                <a:spcPct val="0"/>
              </a:spcBef>
            </a:pPr>
            <a:r>
              <a:rPr lang="en-US" sz="2600" b="1" spc="130" dirty="0">
                <a:solidFill>
                  <a:srgbClr val="FFFFFF"/>
                </a:solidFill>
                <a:latin typeface="Aileron Bold"/>
                <a:ea typeface="Aileron Bold"/>
                <a:cs typeface="Aileron Bold"/>
                <a:sym typeface="Aileron Bold"/>
              </a:rPr>
              <a:t>13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0" y="4585335"/>
            <a:ext cx="2381250" cy="10210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50"/>
              </a:lnSpc>
            </a:pPr>
            <a:r>
              <a:rPr lang="en-US" sz="2700" b="1" spc="54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Termin-übersicht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2403041" cy="2926457"/>
            <a:chOff x="0" y="0"/>
            <a:chExt cx="632900" cy="77075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32900" cy="770754"/>
            </a:xfrm>
            <a:custGeom>
              <a:avLst/>
              <a:gdLst/>
              <a:ahLst/>
              <a:cxnLst/>
              <a:rect l="l" t="t" r="r" b="b"/>
              <a:pathLst>
                <a:path w="632900" h="770754">
                  <a:moveTo>
                    <a:pt x="0" y="0"/>
                  </a:moveTo>
                  <a:lnTo>
                    <a:pt x="632900" y="0"/>
                  </a:lnTo>
                  <a:lnTo>
                    <a:pt x="632900" y="770754"/>
                  </a:lnTo>
                  <a:lnTo>
                    <a:pt x="0" y="770754"/>
                  </a:lnTo>
                  <a:close/>
                </a:path>
              </a:pathLst>
            </a:custGeom>
            <a:solidFill>
              <a:srgbClr val="722C34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632900" cy="81837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798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0" y="2794288"/>
            <a:ext cx="2403041" cy="7492712"/>
            <a:chOff x="0" y="0"/>
            <a:chExt cx="632900" cy="1973389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2900" cy="1973389"/>
            </a:xfrm>
            <a:custGeom>
              <a:avLst/>
              <a:gdLst/>
              <a:ahLst/>
              <a:cxnLst/>
              <a:rect l="l" t="t" r="r" b="b"/>
              <a:pathLst>
                <a:path w="632900" h="1973389">
                  <a:moveTo>
                    <a:pt x="0" y="0"/>
                  </a:moveTo>
                  <a:lnTo>
                    <a:pt x="632900" y="0"/>
                  </a:lnTo>
                  <a:lnTo>
                    <a:pt x="632900" y="1973389"/>
                  </a:lnTo>
                  <a:lnTo>
                    <a:pt x="0" y="1973389"/>
                  </a:lnTo>
                  <a:close/>
                </a:path>
              </a:pathLst>
            </a:custGeom>
            <a:solidFill>
              <a:srgbClr val="BBBBA8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57150"/>
              <a:ext cx="632900" cy="203053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40"/>
                </a:lnSpc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9092937" y="756866"/>
            <a:ext cx="8998315" cy="7997252"/>
          </a:xfrm>
          <a:custGeom>
            <a:avLst/>
            <a:gdLst/>
            <a:ahLst/>
            <a:cxnLst/>
            <a:rect l="l" t="t" r="r" b="b"/>
            <a:pathLst>
              <a:path w="8998315" h="7997252">
                <a:moveTo>
                  <a:pt x="0" y="0"/>
                </a:moveTo>
                <a:lnTo>
                  <a:pt x="8998315" y="0"/>
                </a:lnTo>
                <a:lnTo>
                  <a:pt x="8998315" y="7997253"/>
                </a:lnTo>
                <a:lnTo>
                  <a:pt x="0" y="79972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2789010" y="815806"/>
            <a:ext cx="5971723" cy="64179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99"/>
              </a:lnSpc>
            </a:pPr>
            <a:r>
              <a:rPr lang="en-US" sz="2399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Jeder</a:t>
            </a:r>
            <a:r>
              <a:rPr lang="en-US" sz="2399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399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Termin</a:t>
            </a:r>
            <a:r>
              <a:rPr lang="en-US" sz="2399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hat </a:t>
            </a:r>
            <a:r>
              <a:rPr lang="en-US" sz="2399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einen</a:t>
            </a:r>
            <a:r>
              <a:rPr lang="en-US" sz="2399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Status:</a:t>
            </a:r>
          </a:p>
          <a:p>
            <a:pPr algn="l">
              <a:lnSpc>
                <a:spcPts val="3599"/>
              </a:lnSpc>
            </a:pPr>
            <a:endParaRPr lang="en-US" sz="2399" spc="47" dirty="0">
              <a:solidFill>
                <a:srgbClr val="191919"/>
              </a:solidFill>
              <a:latin typeface="Arimo"/>
              <a:ea typeface="Arimo"/>
              <a:cs typeface="Arimo"/>
              <a:sym typeface="Arimo"/>
            </a:endParaRPr>
          </a:p>
          <a:p>
            <a:pPr>
              <a:lnSpc>
                <a:spcPts val="3599"/>
              </a:lnSpc>
            </a:pPr>
            <a:r>
              <a:rPr lang="en-US" sz="2399" b="1" spc="47" dirty="0" err="1">
                <a:highlight>
                  <a:srgbClr val="FFFF00"/>
                </a:highlight>
                <a:latin typeface="Arimo Bold"/>
                <a:ea typeface="Arimo Bold"/>
                <a:cs typeface="Arimo Bold"/>
                <a:sym typeface="Arimo Bold"/>
              </a:rPr>
              <a:t>Offene</a:t>
            </a:r>
            <a:r>
              <a:rPr lang="en-US" sz="2399" b="1" spc="47" dirty="0">
                <a:highlight>
                  <a:srgbClr val="FFFF00"/>
                </a:highlight>
                <a:latin typeface="Arimo Bold"/>
                <a:ea typeface="Arimo Bold"/>
                <a:cs typeface="Arimo Bold"/>
                <a:sym typeface="Arimo Bold"/>
              </a:rPr>
              <a:t> </a:t>
            </a:r>
            <a:r>
              <a:rPr lang="en-US" sz="2399" b="1" spc="47" dirty="0" err="1">
                <a:highlight>
                  <a:srgbClr val="FFFF00"/>
                </a:highlight>
                <a:latin typeface="Arimo Bold"/>
                <a:ea typeface="Arimo Bold"/>
                <a:cs typeface="Arimo Bold"/>
                <a:sym typeface="Arimo Bold"/>
              </a:rPr>
              <a:t>Anfrage</a:t>
            </a:r>
            <a:r>
              <a:rPr lang="en-US" sz="2399" b="1" spc="47" dirty="0">
                <a:solidFill>
                  <a:srgbClr val="191919"/>
                </a:solidFill>
                <a:latin typeface="Arimo Bold"/>
                <a:ea typeface="Arimo Bold"/>
                <a:cs typeface="Arimo Bold"/>
                <a:sym typeface="Arimo Bold"/>
              </a:rPr>
              <a:t> </a:t>
            </a:r>
            <a:r>
              <a:rPr lang="en-US" sz="2399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= </a:t>
            </a:r>
            <a:r>
              <a:rPr lang="en-US" sz="2399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Termine</a:t>
            </a:r>
            <a:r>
              <a:rPr lang="en-US" sz="2399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, auf die Sie </a:t>
            </a:r>
            <a:r>
              <a:rPr lang="en-US" sz="2399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noch</a:t>
            </a:r>
            <a:r>
              <a:rPr lang="en-US" sz="2399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399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nicht</a:t>
            </a:r>
            <a:r>
              <a:rPr lang="en-US" sz="2399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399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geantwortet</a:t>
            </a:r>
            <a:r>
              <a:rPr lang="en-US" sz="2399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399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haben</a:t>
            </a:r>
            <a:r>
              <a:rPr lang="en-US" sz="2399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.</a:t>
            </a:r>
          </a:p>
          <a:p>
            <a:pPr algn="l">
              <a:lnSpc>
                <a:spcPts val="3599"/>
              </a:lnSpc>
            </a:pPr>
            <a:endParaRPr lang="en-US" sz="2399" b="1" spc="47" dirty="0">
              <a:highlight>
                <a:srgbClr val="00FF00"/>
              </a:highlight>
              <a:latin typeface="Arimo Bold"/>
              <a:ea typeface="Arimo Bold"/>
              <a:cs typeface="Arimo Bold"/>
              <a:sym typeface="Arimo Bold"/>
            </a:endParaRPr>
          </a:p>
          <a:p>
            <a:pPr algn="l">
              <a:lnSpc>
                <a:spcPts val="3599"/>
              </a:lnSpc>
            </a:pPr>
            <a:r>
              <a:rPr lang="en-US" sz="2399" b="1" spc="47" dirty="0" err="1">
                <a:highlight>
                  <a:srgbClr val="00FF00"/>
                </a:highlight>
                <a:latin typeface="Arimo Bold"/>
                <a:ea typeface="Arimo Bold"/>
                <a:cs typeface="Arimo Bold"/>
                <a:sym typeface="Arimo Bold"/>
              </a:rPr>
              <a:t>angenommen</a:t>
            </a:r>
            <a:r>
              <a:rPr lang="en-US" sz="2399" b="1" spc="47" dirty="0">
                <a:solidFill>
                  <a:srgbClr val="191919"/>
                </a:solidFill>
                <a:latin typeface="Arimo Bold"/>
                <a:ea typeface="Arimo Bold"/>
                <a:cs typeface="Arimo Bold"/>
                <a:sym typeface="Arimo Bold"/>
              </a:rPr>
              <a:t> </a:t>
            </a:r>
            <a:r>
              <a:rPr lang="en-US" sz="2399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= </a:t>
            </a:r>
            <a:r>
              <a:rPr lang="en-US" sz="2399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Termine</a:t>
            </a:r>
            <a:r>
              <a:rPr lang="en-US" sz="2399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, die Sie </a:t>
            </a:r>
            <a:r>
              <a:rPr lang="en-US" sz="2399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zugesagt</a:t>
            </a:r>
            <a:r>
              <a:rPr lang="en-US" sz="2399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399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haben</a:t>
            </a:r>
            <a:r>
              <a:rPr lang="en-US" sz="2399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.</a:t>
            </a:r>
          </a:p>
          <a:p>
            <a:pPr algn="l">
              <a:lnSpc>
                <a:spcPts val="3599"/>
              </a:lnSpc>
            </a:pPr>
            <a:endParaRPr lang="en-US" sz="2399" spc="47" dirty="0">
              <a:solidFill>
                <a:srgbClr val="191919"/>
              </a:solidFill>
              <a:latin typeface="Arimo"/>
              <a:ea typeface="Arimo"/>
              <a:cs typeface="Arimo"/>
              <a:sym typeface="Arimo"/>
            </a:endParaRPr>
          </a:p>
          <a:p>
            <a:pPr algn="l">
              <a:lnSpc>
                <a:spcPts val="3599"/>
              </a:lnSpc>
            </a:pPr>
            <a:r>
              <a:rPr lang="en-US" sz="2399" b="1" spc="47" dirty="0" err="1">
                <a:highlight>
                  <a:srgbClr val="FF0000"/>
                </a:highlight>
                <a:latin typeface="Arimo Bold"/>
                <a:ea typeface="Arimo Bold"/>
                <a:cs typeface="Arimo Bold"/>
                <a:sym typeface="Arimo Bold"/>
              </a:rPr>
              <a:t>abgesagt</a:t>
            </a:r>
            <a:r>
              <a:rPr lang="en-US" sz="2399" b="1" spc="47" dirty="0">
                <a:solidFill>
                  <a:srgbClr val="CC2A2E"/>
                </a:solidFill>
                <a:latin typeface="Arimo Bold"/>
                <a:ea typeface="Arimo Bold"/>
                <a:cs typeface="Arimo Bold"/>
                <a:sym typeface="Arimo Bold"/>
              </a:rPr>
              <a:t> </a:t>
            </a:r>
            <a:r>
              <a:rPr lang="en-US" sz="2399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= </a:t>
            </a:r>
            <a:r>
              <a:rPr lang="en-US" sz="2399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Termine</a:t>
            </a:r>
            <a:r>
              <a:rPr lang="en-US" sz="2399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, die Sie </a:t>
            </a:r>
            <a:r>
              <a:rPr lang="en-US" sz="2399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vereinbart</a:t>
            </a:r>
            <a:r>
              <a:rPr lang="en-US" sz="2399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399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hatten</a:t>
            </a:r>
            <a:r>
              <a:rPr lang="en-US" sz="2399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399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aber</a:t>
            </a:r>
            <a:r>
              <a:rPr lang="en-US" sz="2399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399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wieder</a:t>
            </a:r>
            <a:r>
              <a:rPr lang="en-US" sz="2399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399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abgesagt</a:t>
            </a:r>
            <a:r>
              <a:rPr lang="en-US" sz="2399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399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wurden</a:t>
            </a:r>
            <a:r>
              <a:rPr lang="en-US" sz="2399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.</a:t>
            </a:r>
          </a:p>
          <a:p>
            <a:pPr algn="l">
              <a:lnSpc>
                <a:spcPts val="3599"/>
              </a:lnSpc>
            </a:pPr>
            <a:endParaRPr lang="en-US" sz="2399" spc="47" dirty="0">
              <a:solidFill>
                <a:srgbClr val="191919"/>
              </a:solidFill>
              <a:latin typeface="Arimo"/>
              <a:ea typeface="Arimo"/>
              <a:cs typeface="Arimo"/>
              <a:sym typeface="Arimo"/>
            </a:endParaRPr>
          </a:p>
          <a:p>
            <a:pPr algn="l">
              <a:lnSpc>
                <a:spcPts val="3599"/>
              </a:lnSpc>
            </a:pPr>
            <a:r>
              <a:rPr lang="en-US" sz="2399" b="1" spc="47" dirty="0" err="1">
                <a:solidFill>
                  <a:srgbClr val="191919"/>
                </a:solidFill>
                <a:highlight>
                  <a:srgbClr val="C0C0C0"/>
                </a:highlight>
                <a:latin typeface="Arimo Bold"/>
                <a:ea typeface="Arimo Bold"/>
                <a:cs typeface="Arimo Bold"/>
                <a:sym typeface="Arimo Bold"/>
              </a:rPr>
              <a:t>abgelehnt</a:t>
            </a:r>
            <a:r>
              <a:rPr lang="en-US" sz="2399" b="1" spc="47" dirty="0">
                <a:solidFill>
                  <a:srgbClr val="191919"/>
                </a:solidFill>
                <a:latin typeface="Arimo Bold"/>
                <a:ea typeface="Arimo Bold"/>
                <a:cs typeface="Arimo Bold"/>
                <a:sym typeface="Arimo Bold"/>
              </a:rPr>
              <a:t> </a:t>
            </a:r>
            <a:r>
              <a:rPr lang="en-US" sz="2399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= </a:t>
            </a:r>
            <a:r>
              <a:rPr lang="en-US" sz="2399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Termine</a:t>
            </a:r>
            <a:r>
              <a:rPr lang="en-US" sz="2399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, die Sie </a:t>
            </a:r>
            <a:r>
              <a:rPr lang="en-US" sz="2399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abgelehnt</a:t>
            </a:r>
            <a:r>
              <a:rPr lang="en-US" sz="2399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399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haben</a:t>
            </a:r>
            <a:r>
              <a:rPr lang="en-US" sz="2399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.</a:t>
            </a:r>
          </a:p>
          <a:p>
            <a:pPr algn="l">
              <a:lnSpc>
                <a:spcPts val="3599"/>
              </a:lnSpc>
              <a:spcBef>
                <a:spcPct val="0"/>
              </a:spcBef>
            </a:pPr>
            <a:endParaRPr lang="en-US" sz="2399" spc="47" dirty="0">
              <a:solidFill>
                <a:srgbClr val="191919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914400" y="9267825"/>
            <a:ext cx="493395" cy="42293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640"/>
              </a:lnSpc>
              <a:spcBef>
                <a:spcPct val="0"/>
              </a:spcBef>
            </a:pPr>
            <a:r>
              <a:rPr lang="en-US" sz="2600" b="1" spc="130" dirty="0">
                <a:solidFill>
                  <a:srgbClr val="FFFFFF"/>
                </a:solidFill>
                <a:latin typeface="Aileron Bold"/>
                <a:ea typeface="Aileron Bold"/>
                <a:cs typeface="Aileron Bold"/>
                <a:sym typeface="Aileron Bold"/>
              </a:rPr>
              <a:t>14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0" y="4585335"/>
            <a:ext cx="2381250" cy="10210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50"/>
              </a:lnSpc>
            </a:pPr>
            <a:r>
              <a:rPr lang="en-US" sz="2700" b="1" spc="54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Termin-</a:t>
            </a:r>
          </a:p>
          <a:p>
            <a:pPr algn="ctr">
              <a:lnSpc>
                <a:spcPts val="4050"/>
              </a:lnSpc>
            </a:pPr>
            <a:r>
              <a:rPr lang="en-US" sz="2700" b="1" spc="54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status</a:t>
            </a:r>
          </a:p>
        </p:txBody>
      </p:sp>
      <p:sp>
        <p:nvSpPr>
          <p:cNvPr id="12" name="Freeform 12"/>
          <p:cNvSpPr/>
          <p:nvPr/>
        </p:nvSpPr>
        <p:spPr>
          <a:xfrm>
            <a:off x="287120" y="700847"/>
            <a:ext cx="1828800" cy="1524762"/>
          </a:xfrm>
          <a:custGeom>
            <a:avLst/>
            <a:gdLst/>
            <a:ahLst/>
            <a:cxnLst/>
            <a:rect l="l" t="t" r="r" b="b"/>
            <a:pathLst>
              <a:path w="1828800" h="1524762">
                <a:moveTo>
                  <a:pt x="0" y="0"/>
                </a:moveTo>
                <a:lnTo>
                  <a:pt x="1828800" y="0"/>
                </a:lnTo>
                <a:lnTo>
                  <a:pt x="1828800" y="1524762"/>
                </a:lnTo>
                <a:lnTo>
                  <a:pt x="0" y="152476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2403041" cy="2926457"/>
            <a:chOff x="0" y="0"/>
            <a:chExt cx="632900" cy="77075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32900" cy="770754"/>
            </a:xfrm>
            <a:custGeom>
              <a:avLst/>
              <a:gdLst/>
              <a:ahLst/>
              <a:cxnLst/>
              <a:rect l="l" t="t" r="r" b="b"/>
              <a:pathLst>
                <a:path w="632900" h="770754">
                  <a:moveTo>
                    <a:pt x="0" y="0"/>
                  </a:moveTo>
                  <a:lnTo>
                    <a:pt x="632900" y="0"/>
                  </a:lnTo>
                  <a:lnTo>
                    <a:pt x="632900" y="770754"/>
                  </a:lnTo>
                  <a:lnTo>
                    <a:pt x="0" y="770754"/>
                  </a:lnTo>
                  <a:close/>
                </a:path>
              </a:pathLst>
            </a:custGeom>
            <a:solidFill>
              <a:srgbClr val="722C34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632900" cy="81837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798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0" y="2794288"/>
            <a:ext cx="2403041" cy="7492712"/>
            <a:chOff x="0" y="0"/>
            <a:chExt cx="632900" cy="1973389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2900" cy="1973389"/>
            </a:xfrm>
            <a:custGeom>
              <a:avLst/>
              <a:gdLst/>
              <a:ahLst/>
              <a:cxnLst/>
              <a:rect l="l" t="t" r="r" b="b"/>
              <a:pathLst>
                <a:path w="632900" h="1973389">
                  <a:moveTo>
                    <a:pt x="0" y="0"/>
                  </a:moveTo>
                  <a:lnTo>
                    <a:pt x="632900" y="0"/>
                  </a:lnTo>
                  <a:lnTo>
                    <a:pt x="632900" y="1973389"/>
                  </a:lnTo>
                  <a:lnTo>
                    <a:pt x="0" y="1973389"/>
                  </a:lnTo>
                  <a:close/>
                </a:path>
              </a:pathLst>
            </a:custGeom>
            <a:solidFill>
              <a:srgbClr val="BBBBA8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57150"/>
              <a:ext cx="632900" cy="203053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40"/>
                </a:lnSpc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9144000" y="689739"/>
            <a:ext cx="8864833" cy="8907521"/>
          </a:xfrm>
          <a:custGeom>
            <a:avLst/>
            <a:gdLst/>
            <a:ahLst/>
            <a:cxnLst/>
            <a:rect l="l" t="t" r="r" b="b"/>
            <a:pathLst>
              <a:path w="8864833" h="8907521">
                <a:moveTo>
                  <a:pt x="0" y="0"/>
                </a:moveTo>
                <a:lnTo>
                  <a:pt x="8864833" y="0"/>
                </a:lnTo>
                <a:lnTo>
                  <a:pt x="8864833" y="8907522"/>
                </a:lnTo>
                <a:lnTo>
                  <a:pt x="0" y="890752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  <a:ln w="38100" cap="sq">
            <a:solidFill>
              <a:srgbClr val="000000"/>
            </a:solidFill>
            <a:prstDash val="solid"/>
            <a:miter/>
          </a:ln>
        </p:spPr>
      </p:sp>
      <p:sp>
        <p:nvSpPr>
          <p:cNvPr id="9" name="TextBox 9"/>
          <p:cNvSpPr txBox="1"/>
          <p:nvPr/>
        </p:nvSpPr>
        <p:spPr>
          <a:xfrm>
            <a:off x="2668370" y="457569"/>
            <a:ext cx="6400800" cy="93718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469"/>
              </a:lnSpc>
            </a:pPr>
            <a:r>
              <a:rPr lang="en-US" sz="2000" spc="46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Bei </a:t>
            </a:r>
            <a:r>
              <a:rPr lang="en-US" sz="2000" spc="46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einer</a:t>
            </a:r>
            <a:r>
              <a:rPr lang="en-US" sz="2000" spc="46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b="1" spc="46" dirty="0" err="1">
                <a:solidFill>
                  <a:srgbClr val="191919"/>
                </a:solidFill>
                <a:latin typeface="Arimo Bold"/>
                <a:ea typeface="Arimo Bold"/>
                <a:cs typeface="Arimo Bold"/>
                <a:sym typeface="Arimo Bold"/>
              </a:rPr>
              <a:t>neue</a:t>
            </a:r>
            <a:r>
              <a:rPr lang="en-US" sz="2000" b="1" spc="46" dirty="0">
                <a:solidFill>
                  <a:srgbClr val="191919"/>
                </a:solidFill>
                <a:latin typeface="Arimo Bold"/>
                <a:ea typeface="Arimo Bold"/>
                <a:cs typeface="Arimo Bold"/>
                <a:sym typeface="Arimo Bold"/>
              </a:rPr>
              <a:t> </a:t>
            </a:r>
            <a:r>
              <a:rPr lang="en-US" sz="2000" b="1" spc="46" dirty="0" err="1">
                <a:solidFill>
                  <a:srgbClr val="191919"/>
                </a:solidFill>
                <a:latin typeface="Arimo Bold"/>
                <a:ea typeface="Arimo Bold"/>
                <a:cs typeface="Arimo Bold"/>
                <a:sym typeface="Arimo Bold"/>
              </a:rPr>
              <a:t>Anfrage</a:t>
            </a:r>
            <a:r>
              <a:rPr lang="en-US" sz="2000" b="1" spc="46" dirty="0">
                <a:solidFill>
                  <a:srgbClr val="191919"/>
                </a:solidFill>
                <a:latin typeface="Arimo Bold"/>
                <a:ea typeface="Arimo Bold"/>
                <a:cs typeface="Arimo Bold"/>
                <a:sym typeface="Arimo Bold"/>
              </a:rPr>
              <a:t> </a:t>
            </a:r>
            <a:r>
              <a:rPr lang="en-US" sz="2000" spc="46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bekommen</a:t>
            </a:r>
            <a:r>
              <a:rPr lang="en-US" sz="2000" spc="46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Sie </a:t>
            </a:r>
            <a:r>
              <a:rPr lang="en-US" sz="2000" spc="46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eine</a:t>
            </a:r>
            <a:r>
              <a:rPr lang="en-US" sz="2000" spc="46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b="1" spc="46" dirty="0" err="1">
                <a:solidFill>
                  <a:srgbClr val="191919"/>
                </a:solidFill>
                <a:latin typeface="Arimo Bold"/>
                <a:ea typeface="Arimo Bold"/>
                <a:cs typeface="Arimo Bold"/>
                <a:sym typeface="Arimo Bold"/>
              </a:rPr>
              <a:t>Benachrichtigung</a:t>
            </a:r>
            <a:r>
              <a:rPr lang="en-US" sz="2000" b="1" spc="46" dirty="0">
                <a:solidFill>
                  <a:srgbClr val="191919"/>
                </a:solidFill>
                <a:latin typeface="Arimo Bold"/>
                <a:ea typeface="Arimo Bold"/>
                <a:cs typeface="Arimo Bold"/>
                <a:sym typeface="Arimo Bold"/>
              </a:rPr>
              <a:t> per E-Mail.</a:t>
            </a:r>
          </a:p>
          <a:p>
            <a:pPr algn="l">
              <a:lnSpc>
                <a:spcPts val="3469"/>
              </a:lnSpc>
            </a:pPr>
            <a:r>
              <a:rPr lang="en-US" sz="2000" spc="46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In der E-Mail </a:t>
            </a:r>
            <a:r>
              <a:rPr lang="en-US" sz="2000" spc="46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finden</a:t>
            </a:r>
            <a:r>
              <a:rPr lang="en-US" sz="2000" spc="46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Sie alle </a:t>
            </a:r>
            <a:r>
              <a:rPr lang="en-US" sz="2000" spc="46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Informationen</a:t>
            </a:r>
            <a:r>
              <a:rPr lang="en-US" sz="2000" spc="46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spc="46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zum</a:t>
            </a:r>
            <a:r>
              <a:rPr lang="en-US" sz="2000" spc="46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spc="46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Termin</a:t>
            </a:r>
            <a:r>
              <a:rPr lang="en-US" sz="2000" spc="46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.</a:t>
            </a:r>
          </a:p>
          <a:p>
            <a:pPr algn="l">
              <a:lnSpc>
                <a:spcPts val="3469"/>
              </a:lnSpc>
            </a:pPr>
            <a:endParaRPr lang="en-US" sz="2000" spc="46" dirty="0">
              <a:solidFill>
                <a:srgbClr val="191919"/>
              </a:solidFill>
              <a:latin typeface="Arimo"/>
              <a:ea typeface="Arimo"/>
              <a:cs typeface="Arimo"/>
              <a:sym typeface="Arimo"/>
            </a:endParaRPr>
          </a:p>
          <a:p>
            <a:pPr algn="l">
              <a:lnSpc>
                <a:spcPts val="3469"/>
              </a:lnSpc>
            </a:pPr>
            <a:r>
              <a:rPr lang="en-US" sz="2000" spc="46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Außerdem</a:t>
            </a:r>
            <a:r>
              <a:rPr lang="en-US" sz="2000" spc="46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spc="46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finden</a:t>
            </a:r>
            <a:r>
              <a:rPr lang="en-US" sz="2000" spc="46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Sie </a:t>
            </a:r>
            <a:r>
              <a:rPr lang="en-US" sz="2000" spc="46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dort</a:t>
            </a:r>
            <a:r>
              <a:rPr lang="en-US" sz="2000" spc="46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spc="46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zwei</a:t>
            </a:r>
            <a:r>
              <a:rPr lang="en-US" sz="2000" spc="46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Links:</a:t>
            </a:r>
          </a:p>
          <a:p>
            <a:pPr algn="l">
              <a:lnSpc>
                <a:spcPts val="3469"/>
              </a:lnSpc>
            </a:pPr>
            <a:r>
              <a:rPr lang="en-US" sz="2000" b="1" spc="46" dirty="0" err="1">
                <a:solidFill>
                  <a:srgbClr val="0070C0"/>
                </a:solidFill>
                <a:latin typeface="Arimo Bold"/>
                <a:ea typeface="Arimo Bold"/>
                <a:cs typeface="Arimo Bold"/>
                <a:sym typeface="Arimo Bold"/>
              </a:rPr>
              <a:t>Termin</a:t>
            </a:r>
            <a:r>
              <a:rPr lang="en-US" sz="2000" b="1" spc="46" dirty="0">
                <a:solidFill>
                  <a:srgbClr val="0070C0"/>
                </a:solidFill>
                <a:latin typeface="Arimo Bold"/>
                <a:ea typeface="Arimo Bold"/>
                <a:cs typeface="Arimo Bold"/>
                <a:sym typeface="Arimo Bold"/>
              </a:rPr>
              <a:t> </a:t>
            </a:r>
            <a:r>
              <a:rPr lang="en-US" sz="2000" b="1" spc="46" dirty="0" err="1">
                <a:solidFill>
                  <a:srgbClr val="0070C0"/>
                </a:solidFill>
                <a:latin typeface="Arimo Bold"/>
                <a:ea typeface="Arimo Bold"/>
                <a:cs typeface="Arimo Bold"/>
                <a:sym typeface="Arimo Bold"/>
              </a:rPr>
              <a:t>zusagen</a:t>
            </a:r>
            <a:endParaRPr lang="en-US" sz="2000" b="1" spc="46" dirty="0">
              <a:solidFill>
                <a:srgbClr val="0070C0"/>
              </a:solidFill>
              <a:latin typeface="Arimo Bold"/>
              <a:ea typeface="Arimo Bold"/>
              <a:cs typeface="Arimo Bold"/>
              <a:sym typeface="Arimo Bold"/>
            </a:endParaRPr>
          </a:p>
          <a:p>
            <a:pPr algn="l">
              <a:lnSpc>
                <a:spcPts val="3469"/>
              </a:lnSpc>
            </a:pPr>
            <a:r>
              <a:rPr lang="en-US" sz="2000" b="1" spc="46" dirty="0" err="1">
                <a:solidFill>
                  <a:srgbClr val="0070C0"/>
                </a:solidFill>
                <a:latin typeface="Arimo Bold"/>
                <a:ea typeface="Arimo Bold"/>
                <a:cs typeface="Arimo Bold"/>
                <a:sym typeface="Arimo Bold"/>
              </a:rPr>
              <a:t>Termin</a:t>
            </a:r>
            <a:r>
              <a:rPr lang="en-US" sz="2000" b="1" spc="46" dirty="0">
                <a:solidFill>
                  <a:srgbClr val="0070C0"/>
                </a:solidFill>
                <a:latin typeface="Arimo Bold"/>
                <a:ea typeface="Arimo Bold"/>
                <a:cs typeface="Arimo Bold"/>
                <a:sym typeface="Arimo Bold"/>
              </a:rPr>
              <a:t> </a:t>
            </a:r>
            <a:r>
              <a:rPr lang="en-US" sz="2000" b="1" spc="46" dirty="0" err="1">
                <a:solidFill>
                  <a:srgbClr val="0070C0"/>
                </a:solidFill>
                <a:latin typeface="Arimo Bold"/>
                <a:ea typeface="Arimo Bold"/>
                <a:cs typeface="Arimo Bold"/>
                <a:sym typeface="Arimo Bold"/>
              </a:rPr>
              <a:t>ablehnen</a:t>
            </a:r>
            <a:endParaRPr lang="en-US" sz="2000" b="1" spc="46" dirty="0">
              <a:solidFill>
                <a:srgbClr val="0070C0"/>
              </a:solidFill>
              <a:latin typeface="Arimo Bold"/>
              <a:ea typeface="Arimo Bold"/>
              <a:cs typeface="Arimo Bold"/>
              <a:sym typeface="Arimo Bold"/>
            </a:endParaRPr>
          </a:p>
          <a:p>
            <a:pPr algn="l">
              <a:lnSpc>
                <a:spcPts val="3469"/>
              </a:lnSpc>
            </a:pPr>
            <a:endParaRPr lang="en-US" sz="2000" b="1" spc="46" dirty="0">
              <a:solidFill>
                <a:srgbClr val="191919"/>
              </a:solidFill>
              <a:latin typeface="Arimo Bold"/>
              <a:ea typeface="Arimo Bold"/>
              <a:cs typeface="Arimo Bold"/>
              <a:sym typeface="Arimo Bold"/>
            </a:endParaRPr>
          </a:p>
          <a:p>
            <a:pPr algn="l">
              <a:lnSpc>
                <a:spcPts val="3469"/>
              </a:lnSpc>
            </a:pPr>
            <a:r>
              <a:rPr lang="en-US" sz="2000" spc="46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Klicken</a:t>
            </a:r>
            <a:r>
              <a:rPr lang="en-US" sz="2000" spc="46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Sie auf den </a:t>
            </a:r>
            <a:r>
              <a:rPr lang="en-US" sz="2000" spc="46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passenden</a:t>
            </a:r>
            <a:r>
              <a:rPr lang="en-US" sz="2000" spc="46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Link, um </a:t>
            </a:r>
            <a:r>
              <a:rPr lang="en-US" sz="2000" spc="46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eine</a:t>
            </a:r>
            <a:r>
              <a:rPr lang="en-US" sz="2000" spc="46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spc="46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Anfrage</a:t>
            </a:r>
            <a:r>
              <a:rPr lang="en-US" sz="2000" spc="46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spc="46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zu</a:t>
            </a:r>
            <a:r>
              <a:rPr lang="en-US" sz="2000" spc="46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spc="46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beantworten</a:t>
            </a:r>
            <a:r>
              <a:rPr lang="en-US" sz="2000" spc="46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.</a:t>
            </a:r>
          </a:p>
          <a:p>
            <a:pPr algn="l">
              <a:lnSpc>
                <a:spcPts val="3469"/>
              </a:lnSpc>
            </a:pPr>
            <a:endParaRPr lang="en-US" sz="2000" spc="46" dirty="0">
              <a:solidFill>
                <a:srgbClr val="191919"/>
              </a:solidFill>
              <a:latin typeface="Arimo"/>
              <a:ea typeface="Arimo"/>
              <a:cs typeface="Arimo"/>
              <a:sym typeface="Arimo"/>
            </a:endParaRPr>
          </a:p>
          <a:p>
            <a:pPr algn="l">
              <a:lnSpc>
                <a:spcPts val="3469"/>
              </a:lnSpc>
            </a:pPr>
            <a:r>
              <a:rPr lang="en-US" sz="2000" spc="46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Der </a:t>
            </a:r>
            <a:r>
              <a:rPr lang="en-US" sz="2000" spc="46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Auftraggeber</a:t>
            </a:r>
            <a:r>
              <a:rPr lang="en-US" sz="2000" spc="46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spc="46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wird</a:t>
            </a:r>
            <a:r>
              <a:rPr lang="en-US" sz="2000" spc="46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spc="46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automatisch</a:t>
            </a:r>
            <a:r>
              <a:rPr lang="en-US" sz="2000" spc="46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spc="46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benachrichtigt</a:t>
            </a:r>
            <a:r>
              <a:rPr lang="en-US" sz="2000" spc="46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, </a:t>
            </a:r>
            <a:r>
              <a:rPr lang="en-US" sz="2000" spc="46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wie</a:t>
            </a:r>
            <a:r>
              <a:rPr lang="en-US" sz="2000" spc="46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Sie </a:t>
            </a:r>
            <a:r>
              <a:rPr lang="en-US" sz="2000" spc="46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geantwortet</a:t>
            </a:r>
            <a:r>
              <a:rPr lang="en-US" sz="2000" spc="46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spc="46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haben</a:t>
            </a:r>
            <a:r>
              <a:rPr lang="en-US" sz="2000" spc="46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.</a:t>
            </a:r>
          </a:p>
          <a:p>
            <a:pPr algn="l">
              <a:lnSpc>
                <a:spcPts val="3469"/>
              </a:lnSpc>
            </a:pPr>
            <a:endParaRPr lang="en-US" sz="2000" spc="46" dirty="0">
              <a:solidFill>
                <a:srgbClr val="191919"/>
              </a:solidFill>
              <a:latin typeface="Arimo"/>
              <a:ea typeface="Arimo"/>
              <a:cs typeface="Arimo"/>
              <a:sym typeface="Arimo"/>
            </a:endParaRPr>
          </a:p>
          <a:p>
            <a:pPr algn="l">
              <a:lnSpc>
                <a:spcPts val="3469"/>
              </a:lnSpc>
            </a:pPr>
            <a:r>
              <a:rPr lang="en-US" sz="2000" b="1" spc="46" dirty="0">
                <a:solidFill>
                  <a:srgbClr val="191919"/>
                </a:solidFill>
                <a:latin typeface="Arimo Bold"/>
                <a:ea typeface="Arimo Bold"/>
                <a:cs typeface="Arimo Bold"/>
                <a:sym typeface="Arimo Bold"/>
              </a:rPr>
              <a:t>Achtung:</a:t>
            </a:r>
            <a:r>
              <a:rPr lang="en-US" sz="2000" spc="46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Die E-Mails </a:t>
            </a:r>
            <a:r>
              <a:rPr lang="en-US" sz="2000" spc="46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kommen</a:t>
            </a:r>
            <a:r>
              <a:rPr lang="en-US" sz="2000" spc="46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von der DolMa </a:t>
            </a:r>
            <a:r>
              <a:rPr lang="en-US" sz="2000" spc="46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Buchungsplattform</a:t>
            </a:r>
            <a:r>
              <a:rPr lang="en-US" sz="2000" spc="46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, </a:t>
            </a:r>
            <a:r>
              <a:rPr lang="en-US" sz="2000" spc="46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Absender</a:t>
            </a:r>
            <a:r>
              <a:rPr lang="en-US" sz="2000" spc="46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noreply@tuerantuer.org</a:t>
            </a:r>
          </a:p>
          <a:p>
            <a:pPr algn="l">
              <a:lnSpc>
                <a:spcPts val="3469"/>
              </a:lnSpc>
            </a:pPr>
            <a:r>
              <a:rPr lang="en-US" sz="2000" spc="46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Es </a:t>
            </a:r>
            <a:r>
              <a:rPr lang="en-US" sz="2000" spc="46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kann</a:t>
            </a:r>
            <a:r>
              <a:rPr lang="en-US" sz="2000" spc="46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sein, </a:t>
            </a:r>
            <a:r>
              <a:rPr lang="en-US" sz="2000" spc="46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dass</a:t>
            </a:r>
            <a:r>
              <a:rPr lang="en-US" sz="2000" spc="46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die E-Mails </a:t>
            </a:r>
            <a:r>
              <a:rPr lang="en-US" sz="2000" spc="46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zuerst</a:t>
            </a:r>
            <a:r>
              <a:rPr lang="en-US" sz="2000" spc="46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in </a:t>
            </a:r>
            <a:r>
              <a:rPr lang="en-US" sz="2000" spc="46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Ihrem</a:t>
            </a:r>
            <a:r>
              <a:rPr lang="en-US" sz="2000" spc="46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b="1" spc="46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Spam </a:t>
            </a:r>
            <a:r>
              <a:rPr lang="en-US" sz="2000" b="1" spc="46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Ordner</a:t>
            </a:r>
            <a:r>
              <a:rPr lang="en-US" sz="2000" spc="46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spc="46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landen</a:t>
            </a:r>
            <a:r>
              <a:rPr lang="en-US" sz="2000" spc="46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. Bitte </a:t>
            </a:r>
            <a:r>
              <a:rPr lang="en-US" sz="2000" spc="46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schauen</a:t>
            </a:r>
            <a:r>
              <a:rPr lang="en-US" sz="2000" spc="46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Sie </a:t>
            </a:r>
            <a:r>
              <a:rPr lang="en-US" sz="2000" spc="46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auch</a:t>
            </a:r>
            <a:r>
              <a:rPr lang="en-US" sz="2000" spc="46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spc="46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dort</a:t>
            </a:r>
            <a:r>
              <a:rPr lang="en-US" sz="2000" spc="46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und </a:t>
            </a:r>
            <a:r>
              <a:rPr lang="en-US" sz="2000" spc="46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stellen</a:t>
            </a:r>
            <a:r>
              <a:rPr lang="en-US" sz="2000" spc="46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Sie </a:t>
            </a:r>
            <a:r>
              <a:rPr lang="en-US" sz="2000" spc="46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ein</a:t>
            </a:r>
            <a:r>
              <a:rPr lang="en-US" sz="2000" spc="46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, </a:t>
            </a:r>
            <a:r>
              <a:rPr lang="en-US" sz="2000" spc="46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dass</a:t>
            </a:r>
            <a:r>
              <a:rPr lang="en-US" sz="2000" spc="46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die </a:t>
            </a:r>
            <a:r>
              <a:rPr lang="en-US" sz="2000" spc="46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Absender</a:t>
            </a:r>
            <a:r>
              <a:rPr lang="en-US" sz="2000" spc="46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Mail-</a:t>
            </a:r>
            <a:r>
              <a:rPr lang="en-US" sz="2000" spc="46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Adresse</a:t>
            </a:r>
            <a:r>
              <a:rPr lang="en-US" sz="2000" spc="46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spc="46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nicht</a:t>
            </a:r>
            <a:r>
              <a:rPr lang="en-US" sz="2000" spc="46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spc="46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mehr</a:t>
            </a:r>
            <a:r>
              <a:rPr lang="en-US" sz="2000" spc="46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im Spam </a:t>
            </a:r>
            <a:r>
              <a:rPr lang="en-US" sz="2000" spc="46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landet</a:t>
            </a:r>
            <a:r>
              <a:rPr lang="en-US" sz="2000" spc="46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914400" y="9267825"/>
            <a:ext cx="493395" cy="42293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640"/>
              </a:lnSpc>
              <a:spcBef>
                <a:spcPct val="0"/>
              </a:spcBef>
            </a:pPr>
            <a:r>
              <a:rPr lang="en-US" sz="2600" b="1" spc="130" dirty="0">
                <a:solidFill>
                  <a:srgbClr val="FFFFFF"/>
                </a:solidFill>
                <a:latin typeface="Aileron Bold"/>
                <a:ea typeface="Aileron Bold"/>
                <a:cs typeface="Aileron Bold"/>
                <a:sym typeface="Aileron Bold"/>
              </a:rPr>
              <a:t>15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0" y="4585335"/>
            <a:ext cx="2381250" cy="10210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50"/>
              </a:lnSpc>
            </a:pPr>
            <a:r>
              <a:rPr lang="en-US" sz="2700" b="1" spc="54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Anfrage beantworten</a:t>
            </a:r>
          </a:p>
        </p:txBody>
      </p:sp>
      <p:sp>
        <p:nvSpPr>
          <p:cNvPr id="12" name="Freeform 12"/>
          <p:cNvSpPr/>
          <p:nvPr/>
        </p:nvSpPr>
        <p:spPr>
          <a:xfrm>
            <a:off x="287120" y="700847"/>
            <a:ext cx="1828800" cy="1524762"/>
          </a:xfrm>
          <a:custGeom>
            <a:avLst/>
            <a:gdLst/>
            <a:ahLst/>
            <a:cxnLst/>
            <a:rect l="l" t="t" r="r" b="b"/>
            <a:pathLst>
              <a:path w="1828800" h="1524762">
                <a:moveTo>
                  <a:pt x="0" y="0"/>
                </a:moveTo>
                <a:lnTo>
                  <a:pt x="1828800" y="0"/>
                </a:lnTo>
                <a:lnTo>
                  <a:pt x="1828800" y="1524762"/>
                </a:lnTo>
                <a:lnTo>
                  <a:pt x="0" y="152476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2403041" cy="2926457"/>
            <a:chOff x="0" y="0"/>
            <a:chExt cx="632900" cy="77075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32900" cy="770754"/>
            </a:xfrm>
            <a:custGeom>
              <a:avLst/>
              <a:gdLst/>
              <a:ahLst/>
              <a:cxnLst/>
              <a:rect l="l" t="t" r="r" b="b"/>
              <a:pathLst>
                <a:path w="632900" h="770754">
                  <a:moveTo>
                    <a:pt x="0" y="0"/>
                  </a:moveTo>
                  <a:lnTo>
                    <a:pt x="632900" y="0"/>
                  </a:lnTo>
                  <a:lnTo>
                    <a:pt x="632900" y="770754"/>
                  </a:lnTo>
                  <a:lnTo>
                    <a:pt x="0" y="770754"/>
                  </a:lnTo>
                  <a:close/>
                </a:path>
              </a:pathLst>
            </a:custGeom>
            <a:solidFill>
              <a:srgbClr val="722C34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632900" cy="81837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798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0" y="2794288"/>
            <a:ext cx="2403041" cy="7492712"/>
            <a:chOff x="0" y="0"/>
            <a:chExt cx="632900" cy="1973389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2900" cy="1973389"/>
            </a:xfrm>
            <a:custGeom>
              <a:avLst/>
              <a:gdLst/>
              <a:ahLst/>
              <a:cxnLst/>
              <a:rect l="l" t="t" r="r" b="b"/>
              <a:pathLst>
                <a:path w="632900" h="1973389">
                  <a:moveTo>
                    <a:pt x="0" y="0"/>
                  </a:moveTo>
                  <a:lnTo>
                    <a:pt x="632900" y="0"/>
                  </a:lnTo>
                  <a:lnTo>
                    <a:pt x="632900" y="1973389"/>
                  </a:lnTo>
                  <a:lnTo>
                    <a:pt x="0" y="1973389"/>
                  </a:lnTo>
                  <a:close/>
                </a:path>
              </a:pathLst>
            </a:custGeom>
            <a:solidFill>
              <a:srgbClr val="BBBBA8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57150"/>
              <a:ext cx="632900" cy="203053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40"/>
                </a:lnSpc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479866" y="689831"/>
            <a:ext cx="1443308" cy="1443308"/>
          </a:xfrm>
          <a:custGeom>
            <a:avLst/>
            <a:gdLst/>
            <a:ahLst/>
            <a:cxnLst/>
            <a:rect l="l" t="t" r="r" b="b"/>
            <a:pathLst>
              <a:path w="1443308" h="1443308">
                <a:moveTo>
                  <a:pt x="0" y="0"/>
                </a:moveTo>
                <a:lnTo>
                  <a:pt x="1443308" y="0"/>
                </a:lnTo>
                <a:lnTo>
                  <a:pt x="1443308" y="1443308"/>
                </a:lnTo>
                <a:lnTo>
                  <a:pt x="0" y="144330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2682388" y="2551979"/>
            <a:ext cx="7495044" cy="7551308"/>
          </a:xfrm>
          <a:custGeom>
            <a:avLst/>
            <a:gdLst/>
            <a:ahLst/>
            <a:cxnLst/>
            <a:rect l="l" t="t" r="r" b="b"/>
            <a:pathLst>
              <a:path w="7495044" h="7551308">
                <a:moveTo>
                  <a:pt x="0" y="0"/>
                </a:moveTo>
                <a:lnTo>
                  <a:pt x="7495043" y="0"/>
                </a:lnTo>
                <a:lnTo>
                  <a:pt x="7495043" y="7551308"/>
                </a:lnTo>
                <a:lnTo>
                  <a:pt x="0" y="755130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r="-8817"/>
            </a:stretch>
          </a:blipFill>
          <a:ln w="38100" cap="sq">
            <a:solidFill>
              <a:srgbClr val="000000"/>
            </a:solidFill>
            <a:prstDash val="solid"/>
            <a:miter/>
          </a:ln>
        </p:spPr>
      </p:sp>
      <p:sp>
        <p:nvSpPr>
          <p:cNvPr id="10" name="Freeform 10"/>
          <p:cNvSpPr/>
          <p:nvPr/>
        </p:nvSpPr>
        <p:spPr>
          <a:xfrm>
            <a:off x="10453656" y="2551979"/>
            <a:ext cx="7522040" cy="5789000"/>
          </a:xfrm>
          <a:custGeom>
            <a:avLst/>
            <a:gdLst/>
            <a:ahLst/>
            <a:cxnLst/>
            <a:rect l="l" t="t" r="r" b="b"/>
            <a:pathLst>
              <a:path w="7522040" h="5789000">
                <a:moveTo>
                  <a:pt x="0" y="0"/>
                </a:moveTo>
                <a:lnTo>
                  <a:pt x="7522040" y="0"/>
                </a:lnTo>
                <a:lnTo>
                  <a:pt x="7522040" y="5789000"/>
                </a:lnTo>
                <a:lnTo>
                  <a:pt x="0" y="578900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28870" r="-4515" b="-51003"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2682388" y="514508"/>
            <a:ext cx="14139551" cy="9426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62"/>
              </a:lnSpc>
              <a:spcBef>
                <a:spcPct val="0"/>
              </a:spcBef>
            </a:pPr>
            <a:r>
              <a:rPr lang="en-US" sz="2508" spc="5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Wenn Sie einen </a:t>
            </a:r>
            <a:r>
              <a:rPr lang="en-US" sz="2508" b="1" spc="50">
                <a:solidFill>
                  <a:srgbClr val="191919"/>
                </a:solidFill>
                <a:latin typeface="Arimo Bold"/>
                <a:ea typeface="Arimo Bold"/>
                <a:cs typeface="Arimo Bold"/>
                <a:sym typeface="Arimo Bold"/>
              </a:rPr>
              <a:t>Termin doch absagen</a:t>
            </a:r>
            <a:r>
              <a:rPr lang="en-US" sz="2508" spc="5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müssen, machen Sie das bitte direkt beim Auftraggeber. Die Kontaktdaten finden Sie: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682388" y="2047414"/>
            <a:ext cx="6461612" cy="4664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62"/>
              </a:lnSpc>
              <a:spcBef>
                <a:spcPct val="0"/>
              </a:spcBef>
            </a:pPr>
            <a:r>
              <a:rPr lang="en-US" sz="2508" b="1" spc="50">
                <a:solidFill>
                  <a:srgbClr val="191919"/>
                </a:solidFill>
                <a:latin typeface="Arimo Bold"/>
                <a:ea typeface="Arimo Bold"/>
                <a:cs typeface="Arimo Bold"/>
                <a:sym typeface="Arimo Bold"/>
              </a:rPr>
              <a:t>in der Bestätigungsmail zum Termin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687513" y="2085570"/>
            <a:ext cx="7288183" cy="4664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62"/>
              </a:lnSpc>
              <a:spcBef>
                <a:spcPct val="0"/>
              </a:spcBef>
            </a:pPr>
            <a:r>
              <a:rPr lang="en-US" sz="2508" b="1" spc="50">
                <a:solidFill>
                  <a:srgbClr val="191919"/>
                </a:solidFill>
                <a:latin typeface="Arimo Bold"/>
                <a:ea typeface="Arimo Bold"/>
                <a:cs typeface="Arimo Bold"/>
                <a:sym typeface="Arimo Bold"/>
              </a:rPr>
              <a:t>in den Termindetails in Ihrer Terminübersicht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14400" y="9267825"/>
            <a:ext cx="493395" cy="42293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640"/>
              </a:lnSpc>
              <a:spcBef>
                <a:spcPct val="0"/>
              </a:spcBef>
            </a:pPr>
            <a:r>
              <a:rPr lang="en-US" sz="2600" b="1" spc="130" dirty="0">
                <a:solidFill>
                  <a:srgbClr val="FFFFFF"/>
                </a:solidFill>
                <a:latin typeface="Aileron Bold"/>
                <a:ea typeface="Aileron Bold"/>
                <a:cs typeface="Aileron Bold"/>
                <a:sym typeface="Aileron Bold"/>
              </a:rPr>
              <a:t>16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0" y="4585335"/>
            <a:ext cx="2381250" cy="10210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50"/>
              </a:lnSpc>
            </a:pPr>
            <a:r>
              <a:rPr lang="en-US" sz="2700" b="1" spc="54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Termin absagen</a:t>
            </a:r>
          </a:p>
        </p:txBody>
      </p:sp>
      <p:grpSp>
        <p:nvGrpSpPr>
          <p:cNvPr id="16" name="Group 8">
            <a:extLst>
              <a:ext uri="{FF2B5EF4-FFF2-40B4-BE49-F238E27FC236}">
                <a16:creationId xmlns:a16="http://schemas.microsoft.com/office/drawing/2014/main" id="{F72B111A-400E-4A1A-8BC5-12404EA7A0F8}"/>
              </a:ext>
            </a:extLst>
          </p:cNvPr>
          <p:cNvGrpSpPr/>
          <p:nvPr/>
        </p:nvGrpSpPr>
        <p:grpSpPr>
          <a:xfrm>
            <a:off x="2679265" y="7277100"/>
            <a:ext cx="3721535" cy="1371600"/>
            <a:chOff x="0" y="0"/>
            <a:chExt cx="627148" cy="163017"/>
          </a:xfrm>
        </p:grpSpPr>
        <p:sp>
          <p:nvSpPr>
            <p:cNvPr id="17" name="Freeform 9">
              <a:extLst>
                <a:ext uri="{FF2B5EF4-FFF2-40B4-BE49-F238E27FC236}">
                  <a16:creationId xmlns:a16="http://schemas.microsoft.com/office/drawing/2014/main" id="{69BC7DF1-BEDD-4F5A-B2E6-1C511C737899}"/>
                </a:ext>
              </a:extLst>
            </p:cNvPr>
            <p:cNvSpPr/>
            <p:nvPr/>
          </p:nvSpPr>
          <p:spPr>
            <a:xfrm>
              <a:off x="0" y="0"/>
              <a:ext cx="627148" cy="163017"/>
            </a:xfrm>
            <a:custGeom>
              <a:avLst/>
              <a:gdLst/>
              <a:ahLst/>
              <a:cxnLst/>
              <a:rect l="l" t="t" r="r" b="b"/>
              <a:pathLst>
                <a:path w="627148" h="163017">
                  <a:moveTo>
                    <a:pt x="0" y="0"/>
                  </a:moveTo>
                  <a:lnTo>
                    <a:pt x="627148" y="0"/>
                  </a:lnTo>
                  <a:lnTo>
                    <a:pt x="627148" y="163017"/>
                  </a:lnTo>
                  <a:lnTo>
                    <a:pt x="0" y="163017"/>
                  </a:lnTo>
                  <a:close/>
                </a:path>
              </a:pathLst>
            </a:custGeom>
            <a:ln w="76200" cap="sq">
              <a:solidFill>
                <a:srgbClr val="CC2A2E"/>
              </a:solidFill>
              <a:prstDash val="solid"/>
              <a:miter/>
            </a:ln>
          </p:spPr>
        </p:sp>
        <p:sp>
          <p:nvSpPr>
            <p:cNvPr id="18" name="TextBox 10">
              <a:extLst>
                <a:ext uri="{FF2B5EF4-FFF2-40B4-BE49-F238E27FC236}">
                  <a16:creationId xmlns:a16="http://schemas.microsoft.com/office/drawing/2014/main" id="{E0F45D42-3F2B-4DEC-BD56-E2BB605DCA56}"/>
                </a:ext>
              </a:extLst>
            </p:cNvPr>
            <p:cNvSpPr txBox="1"/>
            <p:nvPr/>
          </p:nvSpPr>
          <p:spPr>
            <a:xfrm>
              <a:off x="0" y="-57150"/>
              <a:ext cx="627148" cy="2201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40"/>
                </a:lnSpc>
              </a:pPr>
              <a:endParaRPr/>
            </a:p>
          </p:txBody>
        </p:sp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2403041" cy="2926457"/>
            <a:chOff x="0" y="0"/>
            <a:chExt cx="632900" cy="77075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32900" cy="770754"/>
            </a:xfrm>
            <a:custGeom>
              <a:avLst/>
              <a:gdLst/>
              <a:ahLst/>
              <a:cxnLst/>
              <a:rect l="l" t="t" r="r" b="b"/>
              <a:pathLst>
                <a:path w="632900" h="770754">
                  <a:moveTo>
                    <a:pt x="0" y="0"/>
                  </a:moveTo>
                  <a:lnTo>
                    <a:pt x="632900" y="0"/>
                  </a:lnTo>
                  <a:lnTo>
                    <a:pt x="632900" y="770754"/>
                  </a:lnTo>
                  <a:lnTo>
                    <a:pt x="0" y="770754"/>
                  </a:lnTo>
                  <a:close/>
                </a:path>
              </a:pathLst>
            </a:custGeom>
            <a:solidFill>
              <a:srgbClr val="805360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632900" cy="81837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798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0" y="2794288"/>
            <a:ext cx="2403041" cy="7492712"/>
            <a:chOff x="0" y="0"/>
            <a:chExt cx="632900" cy="1973389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2900" cy="1973389"/>
            </a:xfrm>
            <a:custGeom>
              <a:avLst/>
              <a:gdLst/>
              <a:ahLst/>
              <a:cxnLst/>
              <a:rect l="l" t="t" r="r" b="b"/>
              <a:pathLst>
                <a:path w="632900" h="1973389">
                  <a:moveTo>
                    <a:pt x="0" y="0"/>
                  </a:moveTo>
                  <a:lnTo>
                    <a:pt x="632900" y="0"/>
                  </a:lnTo>
                  <a:lnTo>
                    <a:pt x="632900" y="1973389"/>
                  </a:lnTo>
                  <a:lnTo>
                    <a:pt x="0" y="1973389"/>
                  </a:lnTo>
                  <a:close/>
                </a:path>
              </a:pathLst>
            </a:custGeom>
            <a:solidFill>
              <a:srgbClr val="BBBBA8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57150"/>
              <a:ext cx="632900" cy="203053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40"/>
                </a:lnSpc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287120" y="743346"/>
            <a:ext cx="1828800" cy="1439764"/>
          </a:xfrm>
          <a:custGeom>
            <a:avLst/>
            <a:gdLst/>
            <a:ahLst/>
            <a:cxnLst/>
            <a:rect l="l" t="t" r="r" b="b"/>
            <a:pathLst>
              <a:path w="1828800" h="1439764">
                <a:moveTo>
                  <a:pt x="0" y="0"/>
                </a:moveTo>
                <a:lnTo>
                  <a:pt x="1828800" y="0"/>
                </a:lnTo>
                <a:lnTo>
                  <a:pt x="1828800" y="1439765"/>
                </a:lnTo>
                <a:lnTo>
                  <a:pt x="0" y="143976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3295650" y="550015"/>
            <a:ext cx="13944600" cy="90917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192"/>
              </a:lnSpc>
            </a:pPr>
            <a:r>
              <a:rPr lang="en-US" sz="2200" spc="96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Dolmetscher</a:t>
            </a:r>
            <a:r>
              <a:rPr lang="en-US" sz="2200" spc="96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und </a:t>
            </a:r>
            <a:r>
              <a:rPr lang="en-US" sz="2200" spc="96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Auftraggeber</a:t>
            </a:r>
            <a:r>
              <a:rPr lang="en-US" sz="2200" spc="96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200" spc="96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bekommen</a:t>
            </a:r>
            <a:r>
              <a:rPr lang="en-US" sz="2200" spc="96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200" spc="96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beide</a:t>
            </a:r>
            <a:r>
              <a:rPr lang="en-US" sz="2200" spc="96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in </a:t>
            </a:r>
            <a:r>
              <a:rPr lang="en-US" sz="2200" spc="96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folgenden</a:t>
            </a:r>
            <a:r>
              <a:rPr lang="en-US" sz="2200" spc="96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200" spc="96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Fällen</a:t>
            </a:r>
            <a:r>
              <a:rPr lang="en-US" sz="2200" spc="96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200" spc="96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eine</a:t>
            </a:r>
            <a:r>
              <a:rPr lang="en-US" sz="2200" spc="96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E-Mail:</a:t>
            </a:r>
          </a:p>
          <a:p>
            <a:pPr algn="l">
              <a:lnSpc>
                <a:spcPts val="4192"/>
              </a:lnSpc>
            </a:pPr>
            <a:endParaRPr lang="en-US" sz="2000" spc="96" dirty="0">
              <a:solidFill>
                <a:srgbClr val="191919"/>
              </a:solidFill>
              <a:latin typeface="Arimo"/>
              <a:ea typeface="Arimo"/>
              <a:cs typeface="Arimo"/>
              <a:sym typeface="Arimo"/>
            </a:endParaRPr>
          </a:p>
          <a:p>
            <a:pPr marL="690882" lvl="1" indent="-345441" algn="l">
              <a:lnSpc>
                <a:spcPts val="4192"/>
              </a:lnSpc>
              <a:buFont typeface="Arial"/>
              <a:buChar char="•"/>
            </a:pPr>
            <a:r>
              <a:rPr lang="en-US" sz="2000" spc="96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Neue </a:t>
            </a:r>
            <a:r>
              <a:rPr lang="en-US" sz="2000" spc="96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Anfrage</a:t>
            </a:r>
            <a:r>
              <a:rPr lang="en-US" sz="2000" spc="96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: Es </a:t>
            </a:r>
            <a:r>
              <a:rPr lang="en-US" sz="2000" spc="96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gibt</a:t>
            </a:r>
            <a:r>
              <a:rPr lang="en-US" sz="2000" spc="96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spc="96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eine</a:t>
            </a:r>
            <a:r>
              <a:rPr lang="en-US" sz="2000" spc="96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spc="96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neue</a:t>
            </a:r>
            <a:r>
              <a:rPr lang="en-US" sz="2000" spc="96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spc="96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offene</a:t>
            </a:r>
            <a:r>
              <a:rPr lang="en-US" sz="2000" spc="96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spc="96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Terminanfrage</a:t>
            </a:r>
            <a:endParaRPr lang="en-US" sz="2000" spc="96" dirty="0">
              <a:solidFill>
                <a:srgbClr val="191919"/>
              </a:solidFill>
              <a:latin typeface="Arimo"/>
              <a:ea typeface="Arimo"/>
              <a:cs typeface="Arimo"/>
              <a:sym typeface="Arimo"/>
            </a:endParaRPr>
          </a:p>
          <a:p>
            <a:pPr marL="345441" lvl="1" algn="l">
              <a:lnSpc>
                <a:spcPts val="4192"/>
              </a:lnSpc>
            </a:pPr>
            <a:r>
              <a:rPr lang="en-US" sz="2000" spc="96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	</a:t>
            </a:r>
            <a:r>
              <a:rPr lang="en-US" sz="2000" spc="96" dirty="0">
                <a:solidFill>
                  <a:srgbClr val="191919"/>
                </a:solidFill>
                <a:latin typeface="Arimo"/>
                <a:ea typeface="Arimo"/>
                <a:cs typeface="Arimo"/>
                <a:sym typeface="Wingdings" panose="05000000000000000000" pitchFamily="2" charset="2"/>
              </a:rPr>
              <a:t></a:t>
            </a:r>
            <a:r>
              <a:rPr lang="en-US" sz="2000" spc="96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spc="96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Dolmetscher</a:t>
            </a:r>
            <a:r>
              <a:rPr lang="en-US" sz="2000" spc="96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spc="96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erhält</a:t>
            </a:r>
            <a:r>
              <a:rPr lang="en-US" sz="2000" spc="96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die </a:t>
            </a:r>
            <a:r>
              <a:rPr lang="en-US" sz="2000" spc="96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Termindetails</a:t>
            </a:r>
            <a:r>
              <a:rPr lang="en-US" sz="2000" spc="96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und die Kontaktdaten des </a:t>
            </a:r>
            <a:r>
              <a:rPr lang="en-US" sz="2000" spc="96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Auftraggebers</a:t>
            </a:r>
            <a:endParaRPr lang="en-US" sz="2000" spc="96" dirty="0">
              <a:solidFill>
                <a:srgbClr val="191919"/>
              </a:solidFill>
              <a:latin typeface="Arimo"/>
              <a:ea typeface="Arimo"/>
              <a:cs typeface="Arimo"/>
              <a:sym typeface="Arimo"/>
            </a:endParaRPr>
          </a:p>
          <a:p>
            <a:pPr marL="345441" lvl="1" algn="l">
              <a:lnSpc>
                <a:spcPts val="4192"/>
              </a:lnSpc>
            </a:pPr>
            <a:r>
              <a:rPr lang="en-US" sz="2000" spc="96" dirty="0">
                <a:solidFill>
                  <a:srgbClr val="191919"/>
                </a:solidFill>
                <a:latin typeface="Arimo"/>
                <a:ea typeface="Arimo"/>
                <a:cs typeface="Arimo"/>
                <a:sym typeface="Wingdings" panose="05000000000000000000" pitchFamily="2" charset="2"/>
              </a:rPr>
              <a:t>	</a:t>
            </a:r>
            <a:r>
              <a:rPr lang="en-US" sz="2000" spc="96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spc="96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Auftraggeber</a:t>
            </a:r>
            <a:r>
              <a:rPr lang="en-US" sz="2000" spc="96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spc="96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erhält</a:t>
            </a:r>
            <a:r>
              <a:rPr lang="en-US" sz="2000" spc="96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die </a:t>
            </a:r>
            <a:r>
              <a:rPr lang="en-US" sz="2000" spc="96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Bestätigung</a:t>
            </a:r>
            <a:r>
              <a:rPr lang="en-US" sz="2000" spc="96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spc="96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zur</a:t>
            </a:r>
            <a:r>
              <a:rPr lang="en-US" sz="2000" spc="96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spc="96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neuen</a:t>
            </a:r>
            <a:r>
              <a:rPr lang="en-US" sz="2000" spc="96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spc="96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Anfrage</a:t>
            </a:r>
            <a:endParaRPr lang="en-US" sz="2000" spc="96" dirty="0">
              <a:solidFill>
                <a:srgbClr val="191919"/>
              </a:solidFill>
              <a:latin typeface="Arimo"/>
              <a:ea typeface="Arimo"/>
              <a:cs typeface="Arimo"/>
              <a:sym typeface="Arimo"/>
            </a:endParaRPr>
          </a:p>
          <a:p>
            <a:pPr algn="l">
              <a:lnSpc>
                <a:spcPts val="4192"/>
              </a:lnSpc>
            </a:pPr>
            <a:endParaRPr lang="en-US" sz="2000" spc="96" dirty="0">
              <a:solidFill>
                <a:srgbClr val="191919"/>
              </a:solidFill>
              <a:latin typeface="Arimo"/>
              <a:ea typeface="Arimo"/>
              <a:cs typeface="Arimo"/>
              <a:sym typeface="Arimo"/>
            </a:endParaRPr>
          </a:p>
          <a:p>
            <a:pPr marL="690882" lvl="1" indent="-345441" algn="l">
              <a:lnSpc>
                <a:spcPts val="4192"/>
              </a:lnSpc>
              <a:spcBef>
                <a:spcPct val="0"/>
              </a:spcBef>
              <a:buFont typeface="Arial"/>
              <a:buChar char="•"/>
            </a:pPr>
            <a:r>
              <a:rPr lang="en-US" sz="2000" spc="96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Termin</a:t>
            </a:r>
            <a:r>
              <a:rPr lang="en-US" sz="2000" spc="96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spc="96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bestätigt</a:t>
            </a:r>
            <a:r>
              <a:rPr lang="en-US" sz="2000" spc="96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: Der </a:t>
            </a:r>
            <a:r>
              <a:rPr lang="en-US" sz="2000" spc="96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Dolmetscher</a:t>
            </a:r>
            <a:r>
              <a:rPr lang="en-US" sz="2000" spc="96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hat </a:t>
            </a:r>
            <a:r>
              <a:rPr lang="en-US" sz="2000" spc="96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eine</a:t>
            </a:r>
            <a:r>
              <a:rPr lang="en-US" sz="2000" spc="96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spc="96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Anfrage</a:t>
            </a:r>
            <a:r>
              <a:rPr lang="en-US" sz="2000" spc="96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spc="96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angenommen</a:t>
            </a:r>
            <a:endParaRPr lang="en-US" sz="2000" spc="96" dirty="0">
              <a:solidFill>
                <a:srgbClr val="191919"/>
              </a:solidFill>
              <a:latin typeface="Arimo"/>
              <a:ea typeface="Arimo"/>
              <a:cs typeface="Arimo"/>
              <a:sym typeface="Arimo"/>
            </a:endParaRPr>
          </a:p>
          <a:p>
            <a:pPr marL="345441" lvl="1" algn="l">
              <a:lnSpc>
                <a:spcPts val="4192"/>
              </a:lnSpc>
              <a:spcBef>
                <a:spcPct val="0"/>
              </a:spcBef>
            </a:pPr>
            <a:r>
              <a:rPr lang="en-US" sz="2000" spc="96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	</a:t>
            </a:r>
            <a:r>
              <a:rPr lang="en-US" sz="2000" spc="96" dirty="0">
                <a:solidFill>
                  <a:srgbClr val="191919"/>
                </a:solidFill>
                <a:latin typeface="Arimo"/>
                <a:ea typeface="Arimo"/>
                <a:cs typeface="Arimo"/>
                <a:sym typeface="Wingdings" panose="05000000000000000000" pitchFamily="2" charset="2"/>
              </a:rPr>
              <a:t></a:t>
            </a:r>
            <a:r>
              <a:rPr lang="en-US" sz="2000" spc="96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spc="96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Auftraggeber</a:t>
            </a:r>
            <a:r>
              <a:rPr lang="en-US" sz="2000" spc="96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spc="96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erhält</a:t>
            </a:r>
            <a:r>
              <a:rPr lang="en-US" sz="2000" spc="96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Kontaktdaten des </a:t>
            </a:r>
            <a:r>
              <a:rPr lang="en-US" sz="2000" spc="96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Dolmetschers</a:t>
            </a:r>
            <a:endParaRPr lang="en-US" sz="2000" spc="96" dirty="0">
              <a:solidFill>
                <a:srgbClr val="191919"/>
              </a:solidFill>
              <a:latin typeface="Arimo"/>
              <a:ea typeface="Arimo"/>
              <a:cs typeface="Arimo"/>
              <a:sym typeface="Arimo"/>
            </a:endParaRPr>
          </a:p>
          <a:p>
            <a:pPr marL="345441" lvl="1" algn="l">
              <a:lnSpc>
                <a:spcPts val="4192"/>
              </a:lnSpc>
              <a:spcBef>
                <a:spcPct val="0"/>
              </a:spcBef>
            </a:pPr>
            <a:r>
              <a:rPr lang="en-US" sz="2000" spc="96" dirty="0">
                <a:solidFill>
                  <a:srgbClr val="191919"/>
                </a:solidFill>
                <a:latin typeface="Arimo"/>
                <a:ea typeface="Arimo"/>
                <a:cs typeface="Arimo"/>
                <a:sym typeface="Wingdings" panose="05000000000000000000" pitchFamily="2" charset="2"/>
              </a:rPr>
              <a:t>	</a:t>
            </a:r>
            <a:r>
              <a:rPr lang="en-US" sz="2000" spc="96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spc="96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Dolmetscher</a:t>
            </a:r>
            <a:r>
              <a:rPr lang="en-US" sz="2000" spc="96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spc="96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erhält</a:t>
            </a:r>
            <a:r>
              <a:rPr lang="en-US" sz="2000" spc="96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spc="96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eine</a:t>
            </a:r>
            <a:r>
              <a:rPr lang="en-US" sz="2000" spc="96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spc="96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Terminbestätigung</a:t>
            </a:r>
            <a:endParaRPr lang="en-US" sz="2000" spc="96" dirty="0">
              <a:solidFill>
                <a:srgbClr val="191919"/>
              </a:solidFill>
              <a:latin typeface="Arimo"/>
              <a:ea typeface="Arimo"/>
              <a:cs typeface="Arimo"/>
              <a:sym typeface="Arimo"/>
            </a:endParaRPr>
          </a:p>
          <a:p>
            <a:pPr algn="l">
              <a:lnSpc>
                <a:spcPts val="4192"/>
              </a:lnSpc>
              <a:spcBef>
                <a:spcPct val="0"/>
              </a:spcBef>
            </a:pPr>
            <a:endParaRPr lang="en-US" sz="2000" spc="96" dirty="0">
              <a:solidFill>
                <a:srgbClr val="191919"/>
              </a:solidFill>
              <a:latin typeface="Arimo"/>
              <a:ea typeface="Arimo"/>
              <a:cs typeface="Arimo"/>
              <a:sym typeface="Arimo"/>
            </a:endParaRPr>
          </a:p>
          <a:p>
            <a:pPr marL="690882" lvl="1" indent="-345441" algn="l">
              <a:lnSpc>
                <a:spcPts val="4192"/>
              </a:lnSpc>
              <a:spcBef>
                <a:spcPct val="0"/>
              </a:spcBef>
              <a:buFont typeface="Arial"/>
              <a:buChar char="•"/>
            </a:pPr>
            <a:r>
              <a:rPr lang="en-US" sz="2000" spc="96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Termin</a:t>
            </a:r>
            <a:r>
              <a:rPr lang="en-US" sz="2000" spc="96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spc="96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abgelehnt</a:t>
            </a:r>
            <a:r>
              <a:rPr lang="en-US" sz="2000" spc="96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: Der </a:t>
            </a:r>
            <a:r>
              <a:rPr lang="en-US" sz="2000" spc="96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angefragte</a:t>
            </a:r>
            <a:r>
              <a:rPr lang="en-US" sz="2000" spc="96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spc="96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Dolmetscher</a:t>
            </a:r>
            <a:r>
              <a:rPr lang="en-US" sz="2000" spc="96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hat den </a:t>
            </a:r>
            <a:r>
              <a:rPr lang="en-US" sz="2000" spc="96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Termin</a:t>
            </a:r>
            <a:r>
              <a:rPr lang="en-US" sz="2000" spc="96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spc="96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abgelehnt</a:t>
            </a:r>
            <a:endParaRPr lang="en-US" sz="2000" spc="96" dirty="0">
              <a:solidFill>
                <a:srgbClr val="191919"/>
              </a:solidFill>
              <a:latin typeface="Arimo"/>
              <a:ea typeface="Arimo"/>
              <a:cs typeface="Arimo"/>
              <a:sym typeface="Arimo"/>
            </a:endParaRPr>
          </a:p>
          <a:p>
            <a:pPr marL="1259841" lvl="2" indent="-457200">
              <a:lnSpc>
                <a:spcPts val="4192"/>
              </a:lnSpc>
              <a:spcBef>
                <a:spcPct val="0"/>
              </a:spcBef>
              <a:buFont typeface="Wingdings" panose="05000000000000000000" pitchFamily="2" charset="2"/>
              <a:buChar char="à"/>
            </a:pPr>
            <a:r>
              <a:rPr lang="en-US" sz="2000" spc="96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Dolmetscher</a:t>
            </a:r>
            <a:r>
              <a:rPr lang="en-US" sz="2000" spc="96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spc="96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erhält</a:t>
            </a:r>
            <a:r>
              <a:rPr lang="en-US" sz="2000" spc="96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spc="96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eine</a:t>
            </a:r>
            <a:r>
              <a:rPr lang="en-US" sz="2000" spc="96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spc="96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Bestätigung</a:t>
            </a:r>
            <a:r>
              <a:rPr lang="en-US" sz="2000" spc="96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der </a:t>
            </a:r>
            <a:r>
              <a:rPr lang="en-US" sz="2000" spc="96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Ablehnung</a:t>
            </a:r>
            <a:endParaRPr lang="en-US" sz="2000" spc="96" dirty="0">
              <a:solidFill>
                <a:srgbClr val="191919"/>
              </a:solidFill>
              <a:latin typeface="Arimo"/>
              <a:ea typeface="Arimo"/>
              <a:cs typeface="Arimo"/>
              <a:sym typeface="Arimo"/>
            </a:endParaRPr>
          </a:p>
          <a:p>
            <a:pPr marL="1259841" lvl="2" indent="-457200">
              <a:lnSpc>
                <a:spcPts val="4192"/>
              </a:lnSpc>
              <a:spcBef>
                <a:spcPct val="0"/>
              </a:spcBef>
              <a:buFont typeface="Wingdings" panose="05000000000000000000" pitchFamily="2" charset="2"/>
              <a:buChar char="à"/>
            </a:pPr>
            <a:r>
              <a:rPr lang="en-US" sz="2000" spc="96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Auftraggeber</a:t>
            </a:r>
            <a:r>
              <a:rPr lang="en-US" sz="2000" spc="96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spc="96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erhält</a:t>
            </a:r>
            <a:r>
              <a:rPr lang="en-US" sz="2000" spc="96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spc="96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eine</a:t>
            </a:r>
            <a:r>
              <a:rPr lang="en-US" sz="2000" spc="96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spc="96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Informeion</a:t>
            </a:r>
            <a:r>
              <a:rPr lang="en-US" sz="2000" spc="96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spc="96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über</a:t>
            </a:r>
            <a:r>
              <a:rPr lang="en-US" sz="2000" spc="96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die </a:t>
            </a:r>
            <a:r>
              <a:rPr lang="en-US" sz="2000" spc="96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Ablehnung</a:t>
            </a:r>
            <a:endParaRPr lang="en-US" sz="2000" spc="96" dirty="0">
              <a:solidFill>
                <a:srgbClr val="191919"/>
              </a:solidFill>
              <a:latin typeface="Arimo"/>
              <a:ea typeface="Arimo"/>
              <a:cs typeface="Arimo"/>
              <a:sym typeface="Arimo"/>
            </a:endParaRPr>
          </a:p>
          <a:p>
            <a:pPr algn="l">
              <a:lnSpc>
                <a:spcPts val="4192"/>
              </a:lnSpc>
              <a:spcBef>
                <a:spcPct val="0"/>
              </a:spcBef>
            </a:pPr>
            <a:endParaRPr lang="en-US" sz="2000" spc="96" dirty="0">
              <a:solidFill>
                <a:srgbClr val="191919"/>
              </a:solidFill>
              <a:latin typeface="Arimo"/>
              <a:ea typeface="Arimo"/>
              <a:cs typeface="Arimo"/>
              <a:sym typeface="Arimo"/>
            </a:endParaRPr>
          </a:p>
          <a:p>
            <a:pPr marL="690882" lvl="1" indent="-345441" algn="l">
              <a:lnSpc>
                <a:spcPts val="4192"/>
              </a:lnSpc>
              <a:spcBef>
                <a:spcPct val="0"/>
              </a:spcBef>
              <a:buFont typeface="Arial"/>
              <a:buChar char="•"/>
            </a:pPr>
            <a:r>
              <a:rPr lang="en-US" sz="2000" spc="96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Termin</a:t>
            </a:r>
            <a:r>
              <a:rPr lang="en-US" sz="2000" spc="96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spc="96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abgesagt</a:t>
            </a:r>
            <a:r>
              <a:rPr lang="en-US" sz="2000" spc="96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: Der </a:t>
            </a:r>
            <a:r>
              <a:rPr lang="en-US" sz="2000" spc="96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Auftraggeber</a:t>
            </a:r>
            <a:r>
              <a:rPr lang="en-US" sz="2000" spc="96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hat </a:t>
            </a:r>
            <a:r>
              <a:rPr lang="en-US" sz="2000" spc="96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einen</a:t>
            </a:r>
            <a:r>
              <a:rPr lang="en-US" sz="2000" spc="96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spc="96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Termin</a:t>
            </a:r>
            <a:r>
              <a:rPr lang="en-US" sz="2000" spc="96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spc="96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abgesagt</a:t>
            </a:r>
            <a:endParaRPr lang="en-US" sz="2000" spc="96" dirty="0">
              <a:solidFill>
                <a:srgbClr val="191919"/>
              </a:solidFill>
              <a:latin typeface="Arimo"/>
              <a:ea typeface="Arimo"/>
              <a:cs typeface="Arimo"/>
              <a:sym typeface="Arimo"/>
            </a:endParaRPr>
          </a:p>
          <a:p>
            <a:pPr marL="1259841" lvl="2" indent="-457200">
              <a:lnSpc>
                <a:spcPts val="4192"/>
              </a:lnSpc>
              <a:spcBef>
                <a:spcPct val="0"/>
              </a:spcBef>
              <a:buFont typeface="Wingdings" panose="05000000000000000000" pitchFamily="2" charset="2"/>
              <a:buChar char="à"/>
            </a:pPr>
            <a:r>
              <a:rPr lang="en-US" sz="2000" spc="96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Auftraggeber</a:t>
            </a:r>
            <a:r>
              <a:rPr lang="en-US" sz="2000" spc="96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spc="96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erhält</a:t>
            </a:r>
            <a:r>
              <a:rPr lang="en-US" sz="2000" spc="96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spc="96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eine</a:t>
            </a:r>
            <a:r>
              <a:rPr lang="en-US" sz="2000" spc="96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spc="96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Bestätigung</a:t>
            </a:r>
            <a:r>
              <a:rPr lang="en-US" sz="2000" spc="96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spc="96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zur</a:t>
            </a:r>
            <a:r>
              <a:rPr lang="en-US" sz="2000" spc="96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spc="96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Absage</a:t>
            </a:r>
            <a:endParaRPr lang="en-US" sz="2000" spc="96" dirty="0">
              <a:solidFill>
                <a:srgbClr val="191919"/>
              </a:solidFill>
              <a:latin typeface="Arimo"/>
              <a:ea typeface="Arimo"/>
              <a:cs typeface="Arimo"/>
              <a:sym typeface="Arimo"/>
            </a:endParaRPr>
          </a:p>
          <a:p>
            <a:pPr marL="1259841" lvl="2" indent="-457200">
              <a:lnSpc>
                <a:spcPts val="4192"/>
              </a:lnSpc>
              <a:spcBef>
                <a:spcPct val="0"/>
              </a:spcBef>
              <a:buFont typeface="Wingdings" panose="05000000000000000000" pitchFamily="2" charset="2"/>
              <a:buChar char="à"/>
            </a:pPr>
            <a:r>
              <a:rPr lang="en-US" sz="2000" spc="96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Dolmetscher</a:t>
            </a:r>
            <a:r>
              <a:rPr lang="en-US" sz="2000" spc="96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spc="96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erhält</a:t>
            </a:r>
            <a:r>
              <a:rPr lang="en-US" sz="2000" spc="96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spc="96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eine</a:t>
            </a:r>
            <a:r>
              <a:rPr lang="en-US" sz="2000" spc="96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Information, </a:t>
            </a:r>
            <a:r>
              <a:rPr lang="en-US" sz="2000" spc="96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dass</a:t>
            </a:r>
            <a:r>
              <a:rPr lang="en-US" sz="2000" spc="96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der </a:t>
            </a:r>
            <a:r>
              <a:rPr lang="en-US" sz="2000" spc="96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Termin</a:t>
            </a:r>
            <a:r>
              <a:rPr lang="en-US" sz="2000" spc="96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spc="96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abgesagt</a:t>
            </a:r>
            <a:r>
              <a:rPr lang="en-US" sz="2000" spc="96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spc="96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wurde</a:t>
            </a:r>
            <a:endParaRPr lang="en-US" sz="2000" spc="96" dirty="0">
              <a:solidFill>
                <a:srgbClr val="191919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914400" y="9267825"/>
            <a:ext cx="493395" cy="42293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640"/>
              </a:lnSpc>
              <a:spcBef>
                <a:spcPct val="0"/>
              </a:spcBef>
            </a:pPr>
            <a:r>
              <a:rPr lang="en-US" sz="2600" b="1" spc="130" dirty="0">
                <a:solidFill>
                  <a:srgbClr val="FFFFFF"/>
                </a:solidFill>
                <a:latin typeface="Aileron Bold"/>
                <a:ea typeface="Aileron Bold"/>
                <a:cs typeface="Aileron Bold"/>
                <a:sym typeface="Aileron Bold"/>
              </a:rPr>
              <a:t>17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0" y="4842510"/>
            <a:ext cx="2381250" cy="5067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50"/>
              </a:lnSpc>
            </a:pPr>
            <a:r>
              <a:rPr lang="en-US" sz="2700" b="1" spc="54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E-Mails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2403041" cy="2926457"/>
            <a:chOff x="0" y="0"/>
            <a:chExt cx="632900" cy="77075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32900" cy="770754"/>
            </a:xfrm>
            <a:custGeom>
              <a:avLst/>
              <a:gdLst/>
              <a:ahLst/>
              <a:cxnLst/>
              <a:rect l="l" t="t" r="r" b="b"/>
              <a:pathLst>
                <a:path w="632900" h="770754">
                  <a:moveTo>
                    <a:pt x="0" y="0"/>
                  </a:moveTo>
                  <a:lnTo>
                    <a:pt x="632900" y="0"/>
                  </a:lnTo>
                  <a:lnTo>
                    <a:pt x="632900" y="770754"/>
                  </a:lnTo>
                  <a:lnTo>
                    <a:pt x="0" y="770754"/>
                  </a:lnTo>
                  <a:close/>
                </a:path>
              </a:pathLst>
            </a:custGeom>
            <a:solidFill>
              <a:srgbClr val="805360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632900" cy="81837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798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0" y="2794288"/>
            <a:ext cx="2403041" cy="7492712"/>
            <a:chOff x="0" y="0"/>
            <a:chExt cx="632900" cy="1973389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2900" cy="1973389"/>
            </a:xfrm>
            <a:custGeom>
              <a:avLst/>
              <a:gdLst/>
              <a:ahLst/>
              <a:cxnLst/>
              <a:rect l="l" t="t" r="r" b="b"/>
              <a:pathLst>
                <a:path w="632900" h="1973389">
                  <a:moveTo>
                    <a:pt x="0" y="0"/>
                  </a:moveTo>
                  <a:lnTo>
                    <a:pt x="632900" y="0"/>
                  </a:lnTo>
                  <a:lnTo>
                    <a:pt x="632900" y="1973389"/>
                  </a:lnTo>
                  <a:lnTo>
                    <a:pt x="0" y="1973389"/>
                  </a:lnTo>
                  <a:close/>
                </a:path>
              </a:pathLst>
            </a:custGeom>
            <a:solidFill>
              <a:srgbClr val="BBBBA8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57150"/>
              <a:ext cx="632900" cy="203053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40"/>
                </a:lnSpc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2741179" y="273711"/>
            <a:ext cx="5687081" cy="9822318"/>
          </a:xfrm>
          <a:custGeom>
            <a:avLst/>
            <a:gdLst/>
            <a:ahLst/>
            <a:cxnLst/>
            <a:rect l="l" t="t" r="r" b="b"/>
            <a:pathLst>
              <a:path w="5687081" h="9822318">
                <a:moveTo>
                  <a:pt x="0" y="0"/>
                </a:moveTo>
                <a:lnTo>
                  <a:pt x="5687081" y="0"/>
                </a:lnTo>
                <a:lnTo>
                  <a:pt x="5687081" y="9822319"/>
                </a:lnTo>
                <a:lnTo>
                  <a:pt x="0" y="982231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r="-1321"/>
            </a:stretch>
          </a:blipFill>
          <a:ln w="38100" cap="sq">
            <a:solidFill>
              <a:srgbClr val="000000"/>
            </a:solidFill>
            <a:prstDash val="solid"/>
            <a:miter/>
          </a:ln>
        </p:spPr>
      </p:sp>
      <p:sp>
        <p:nvSpPr>
          <p:cNvPr id="9" name="Freeform 9"/>
          <p:cNvSpPr/>
          <p:nvPr/>
        </p:nvSpPr>
        <p:spPr>
          <a:xfrm>
            <a:off x="8771160" y="273711"/>
            <a:ext cx="8878094" cy="9822318"/>
          </a:xfrm>
          <a:custGeom>
            <a:avLst/>
            <a:gdLst/>
            <a:ahLst/>
            <a:cxnLst/>
            <a:rect l="l" t="t" r="r" b="b"/>
            <a:pathLst>
              <a:path w="8878094" h="9822318">
                <a:moveTo>
                  <a:pt x="0" y="0"/>
                </a:moveTo>
                <a:lnTo>
                  <a:pt x="8878094" y="0"/>
                </a:lnTo>
                <a:lnTo>
                  <a:pt x="8878094" y="9822319"/>
                </a:lnTo>
                <a:lnTo>
                  <a:pt x="0" y="982231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r="-846"/>
            </a:stretch>
          </a:blipFill>
          <a:ln w="38100" cap="sq">
            <a:solidFill>
              <a:srgbClr val="000000"/>
            </a:solidFill>
            <a:prstDash val="solid"/>
            <a:miter/>
          </a:ln>
        </p:spPr>
      </p:sp>
      <p:sp>
        <p:nvSpPr>
          <p:cNvPr id="10" name="TextBox 10"/>
          <p:cNvSpPr txBox="1"/>
          <p:nvPr/>
        </p:nvSpPr>
        <p:spPr>
          <a:xfrm>
            <a:off x="914400" y="9267825"/>
            <a:ext cx="493395" cy="42293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640"/>
              </a:lnSpc>
              <a:spcBef>
                <a:spcPct val="0"/>
              </a:spcBef>
            </a:pPr>
            <a:r>
              <a:rPr lang="en-US" sz="2600" b="1" spc="130" dirty="0">
                <a:solidFill>
                  <a:srgbClr val="FFFFFF"/>
                </a:solidFill>
                <a:latin typeface="Aileron Bold"/>
                <a:ea typeface="Aileron Bold"/>
                <a:cs typeface="Aileron Bold"/>
                <a:sym typeface="Aileron Bold"/>
              </a:rPr>
              <a:t>18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0" y="4585335"/>
            <a:ext cx="2381250" cy="10210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50"/>
              </a:lnSpc>
            </a:pPr>
            <a:r>
              <a:rPr lang="en-US" sz="2700" b="1" spc="54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E-Mails</a:t>
            </a:r>
          </a:p>
          <a:p>
            <a:pPr algn="ctr">
              <a:lnSpc>
                <a:spcPts val="4050"/>
              </a:lnSpc>
            </a:pPr>
            <a:r>
              <a:rPr lang="en-US" sz="2700" b="1" spc="54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Dolmetscher</a:t>
            </a:r>
          </a:p>
        </p:txBody>
      </p:sp>
      <p:sp>
        <p:nvSpPr>
          <p:cNvPr id="12" name="Freeform 12"/>
          <p:cNvSpPr/>
          <p:nvPr/>
        </p:nvSpPr>
        <p:spPr>
          <a:xfrm>
            <a:off x="287120" y="743346"/>
            <a:ext cx="1828800" cy="1439764"/>
          </a:xfrm>
          <a:custGeom>
            <a:avLst/>
            <a:gdLst/>
            <a:ahLst/>
            <a:cxnLst/>
            <a:rect l="l" t="t" r="r" b="b"/>
            <a:pathLst>
              <a:path w="1828800" h="1439764">
                <a:moveTo>
                  <a:pt x="0" y="0"/>
                </a:moveTo>
                <a:lnTo>
                  <a:pt x="1828800" y="0"/>
                </a:lnTo>
                <a:lnTo>
                  <a:pt x="1828800" y="1439765"/>
                </a:lnTo>
                <a:lnTo>
                  <a:pt x="0" y="143976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2403041" cy="2926457"/>
            <a:chOff x="0" y="0"/>
            <a:chExt cx="632900" cy="77075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32900" cy="770754"/>
            </a:xfrm>
            <a:custGeom>
              <a:avLst/>
              <a:gdLst/>
              <a:ahLst/>
              <a:cxnLst/>
              <a:rect l="l" t="t" r="r" b="b"/>
              <a:pathLst>
                <a:path w="632900" h="770754">
                  <a:moveTo>
                    <a:pt x="0" y="0"/>
                  </a:moveTo>
                  <a:lnTo>
                    <a:pt x="632900" y="0"/>
                  </a:lnTo>
                  <a:lnTo>
                    <a:pt x="632900" y="770754"/>
                  </a:lnTo>
                  <a:lnTo>
                    <a:pt x="0" y="770754"/>
                  </a:lnTo>
                  <a:close/>
                </a:path>
              </a:pathLst>
            </a:custGeom>
            <a:solidFill>
              <a:srgbClr val="805360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632900" cy="81837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798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0" y="2794288"/>
            <a:ext cx="2403041" cy="7492712"/>
            <a:chOff x="0" y="0"/>
            <a:chExt cx="632900" cy="1973389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2900" cy="1973389"/>
            </a:xfrm>
            <a:custGeom>
              <a:avLst/>
              <a:gdLst/>
              <a:ahLst/>
              <a:cxnLst/>
              <a:rect l="l" t="t" r="r" b="b"/>
              <a:pathLst>
                <a:path w="632900" h="1973389">
                  <a:moveTo>
                    <a:pt x="0" y="0"/>
                  </a:moveTo>
                  <a:lnTo>
                    <a:pt x="632900" y="0"/>
                  </a:lnTo>
                  <a:lnTo>
                    <a:pt x="632900" y="1973389"/>
                  </a:lnTo>
                  <a:lnTo>
                    <a:pt x="0" y="1973389"/>
                  </a:lnTo>
                  <a:close/>
                </a:path>
              </a:pathLst>
            </a:custGeom>
            <a:solidFill>
              <a:srgbClr val="BBBBA8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57150"/>
              <a:ext cx="632900" cy="203053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40"/>
                </a:lnSpc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2718417" y="357236"/>
            <a:ext cx="5718036" cy="9695276"/>
          </a:xfrm>
          <a:custGeom>
            <a:avLst/>
            <a:gdLst/>
            <a:ahLst/>
            <a:cxnLst/>
            <a:rect l="l" t="t" r="r" b="b"/>
            <a:pathLst>
              <a:path w="5718036" h="9695276">
                <a:moveTo>
                  <a:pt x="0" y="0"/>
                </a:moveTo>
                <a:lnTo>
                  <a:pt x="5718036" y="0"/>
                </a:lnTo>
                <a:lnTo>
                  <a:pt x="5718036" y="9695276"/>
                </a:lnTo>
                <a:lnTo>
                  <a:pt x="0" y="969527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r="-72035"/>
            </a:stretch>
          </a:blipFill>
          <a:ln w="38100" cap="sq">
            <a:solidFill>
              <a:srgbClr val="000000"/>
            </a:solidFill>
            <a:prstDash val="solid"/>
            <a:miter/>
          </a:ln>
        </p:spPr>
      </p:sp>
      <p:sp>
        <p:nvSpPr>
          <p:cNvPr id="9" name="Freeform 9"/>
          <p:cNvSpPr/>
          <p:nvPr/>
        </p:nvSpPr>
        <p:spPr>
          <a:xfrm>
            <a:off x="9144000" y="357236"/>
            <a:ext cx="7648495" cy="9695276"/>
          </a:xfrm>
          <a:custGeom>
            <a:avLst/>
            <a:gdLst/>
            <a:ahLst/>
            <a:cxnLst/>
            <a:rect l="l" t="t" r="r" b="b"/>
            <a:pathLst>
              <a:path w="7648495" h="9695276">
                <a:moveTo>
                  <a:pt x="0" y="0"/>
                </a:moveTo>
                <a:lnTo>
                  <a:pt x="7648495" y="0"/>
                </a:lnTo>
                <a:lnTo>
                  <a:pt x="7648495" y="9695276"/>
                </a:lnTo>
                <a:lnTo>
                  <a:pt x="0" y="969527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  <a:ln w="38100" cap="sq">
            <a:solidFill>
              <a:srgbClr val="000000"/>
            </a:solidFill>
            <a:prstDash val="solid"/>
            <a:miter/>
          </a:ln>
        </p:spPr>
      </p:sp>
      <p:sp>
        <p:nvSpPr>
          <p:cNvPr id="10" name="TextBox 10"/>
          <p:cNvSpPr txBox="1"/>
          <p:nvPr/>
        </p:nvSpPr>
        <p:spPr>
          <a:xfrm>
            <a:off x="914400" y="9267825"/>
            <a:ext cx="493395" cy="42293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640"/>
              </a:lnSpc>
              <a:spcBef>
                <a:spcPct val="0"/>
              </a:spcBef>
            </a:pPr>
            <a:r>
              <a:rPr lang="en-US" sz="2600" b="1" spc="130" dirty="0">
                <a:solidFill>
                  <a:srgbClr val="FFFFFF"/>
                </a:solidFill>
                <a:latin typeface="Aileron Bold"/>
                <a:ea typeface="Aileron Bold"/>
                <a:cs typeface="Aileron Bold"/>
                <a:sym typeface="Aileron Bold"/>
              </a:rPr>
              <a:t>19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0" y="4585335"/>
            <a:ext cx="2381250" cy="10210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50"/>
              </a:lnSpc>
            </a:pPr>
            <a:r>
              <a:rPr lang="en-US" sz="2700" b="1" spc="54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E-Mails</a:t>
            </a:r>
          </a:p>
          <a:p>
            <a:pPr algn="ctr">
              <a:lnSpc>
                <a:spcPts val="4050"/>
              </a:lnSpc>
            </a:pPr>
            <a:r>
              <a:rPr lang="en-US" sz="2700" b="1" spc="54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Dolmetscher</a:t>
            </a:r>
          </a:p>
        </p:txBody>
      </p:sp>
      <p:sp>
        <p:nvSpPr>
          <p:cNvPr id="12" name="Freeform 12"/>
          <p:cNvSpPr/>
          <p:nvPr/>
        </p:nvSpPr>
        <p:spPr>
          <a:xfrm>
            <a:off x="287120" y="743346"/>
            <a:ext cx="1828800" cy="1439764"/>
          </a:xfrm>
          <a:custGeom>
            <a:avLst/>
            <a:gdLst/>
            <a:ahLst/>
            <a:cxnLst/>
            <a:rect l="l" t="t" r="r" b="b"/>
            <a:pathLst>
              <a:path w="1828800" h="1439764">
                <a:moveTo>
                  <a:pt x="0" y="0"/>
                </a:moveTo>
                <a:lnTo>
                  <a:pt x="1828800" y="0"/>
                </a:lnTo>
                <a:lnTo>
                  <a:pt x="1828800" y="1439765"/>
                </a:lnTo>
                <a:lnTo>
                  <a:pt x="0" y="143976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2403041" cy="2926457"/>
            <a:chOff x="0" y="0"/>
            <a:chExt cx="632900" cy="77075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32900" cy="770754"/>
            </a:xfrm>
            <a:custGeom>
              <a:avLst/>
              <a:gdLst/>
              <a:ahLst/>
              <a:cxnLst/>
              <a:rect l="l" t="t" r="r" b="b"/>
              <a:pathLst>
                <a:path w="632900" h="770754">
                  <a:moveTo>
                    <a:pt x="0" y="0"/>
                  </a:moveTo>
                  <a:lnTo>
                    <a:pt x="632900" y="0"/>
                  </a:lnTo>
                  <a:lnTo>
                    <a:pt x="632900" y="770754"/>
                  </a:lnTo>
                  <a:lnTo>
                    <a:pt x="0" y="770754"/>
                  </a:lnTo>
                  <a:close/>
                </a:path>
              </a:pathLst>
            </a:custGeom>
            <a:solidFill>
              <a:srgbClr val="805360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632900" cy="81837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798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0" y="2794288"/>
            <a:ext cx="2403041" cy="7492712"/>
            <a:chOff x="0" y="0"/>
            <a:chExt cx="632900" cy="1973389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2900" cy="1973389"/>
            </a:xfrm>
            <a:custGeom>
              <a:avLst/>
              <a:gdLst/>
              <a:ahLst/>
              <a:cxnLst/>
              <a:rect l="l" t="t" r="r" b="b"/>
              <a:pathLst>
                <a:path w="632900" h="1973389">
                  <a:moveTo>
                    <a:pt x="0" y="0"/>
                  </a:moveTo>
                  <a:lnTo>
                    <a:pt x="632900" y="0"/>
                  </a:lnTo>
                  <a:lnTo>
                    <a:pt x="632900" y="1973389"/>
                  </a:lnTo>
                  <a:lnTo>
                    <a:pt x="0" y="1973389"/>
                  </a:lnTo>
                  <a:close/>
                </a:path>
              </a:pathLst>
            </a:custGeom>
            <a:solidFill>
              <a:srgbClr val="BBBBA8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57150"/>
              <a:ext cx="632900" cy="203053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40"/>
                </a:lnSpc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2456804" y="210439"/>
            <a:ext cx="7931660" cy="9903456"/>
          </a:xfrm>
          <a:custGeom>
            <a:avLst/>
            <a:gdLst/>
            <a:ahLst/>
            <a:cxnLst/>
            <a:rect l="l" t="t" r="r" b="b"/>
            <a:pathLst>
              <a:path w="7931660" h="9903456">
                <a:moveTo>
                  <a:pt x="0" y="0"/>
                </a:moveTo>
                <a:lnTo>
                  <a:pt x="7931660" y="0"/>
                </a:lnTo>
                <a:lnTo>
                  <a:pt x="7931660" y="9903456"/>
                </a:lnTo>
                <a:lnTo>
                  <a:pt x="0" y="990345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  <a:ln w="38100" cap="sq">
            <a:solidFill>
              <a:srgbClr val="000000"/>
            </a:solidFill>
            <a:prstDash val="solid"/>
            <a:miter/>
          </a:ln>
        </p:spPr>
      </p:sp>
      <p:sp>
        <p:nvSpPr>
          <p:cNvPr id="9" name="Freeform 9"/>
          <p:cNvSpPr/>
          <p:nvPr/>
        </p:nvSpPr>
        <p:spPr>
          <a:xfrm>
            <a:off x="10740464" y="210439"/>
            <a:ext cx="6730545" cy="9903456"/>
          </a:xfrm>
          <a:custGeom>
            <a:avLst/>
            <a:gdLst/>
            <a:ahLst/>
            <a:cxnLst/>
            <a:rect l="l" t="t" r="r" b="b"/>
            <a:pathLst>
              <a:path w="6730545" h="9903456">
                <a:moveTo>
                  <a:pt x="0" y="0"/>
                </a:moveTo>
                <a:lnTo>
                  <a:pt x="6730545" y="0"/>
                </a:lnTo>
                <a:lnTo>
                  <a:pt x="6730545" y="9903456"/>
                </a:lnTo>
                <a:lnTo>
                  <a:pt x="0" y="990345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r="-45029"/>
            </a:stretch>
          </a:blipFill>
          <a:ln w="38100" cap="sq">
            <a:solidFill>
              <a:srgbClr val="000000"/>
            </a:solidFill>
            <a:prstDash val="solid"/>
            <a:miter/>
          </a:ln>
        </p:spPr>
      </p:sp>
      <p:sp>
        <p:nvSpPr>
          <p:cNvPr id="10" name="TextBox 10"/>
          <p:cNvSpPr txBox="1"/>
          <p:nvPr/>
        </p:nvSpPr>
        <p:spPr>
          <a:xfrm>
            <a:off x="816991" y="9267825"/>
            <a:ext cx="590804" cy="42293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640"/>
              </a:lnSpc>
              <a:spcBef>
                <a:spcPct val="0"/>
              </a:spcBef>
            </a:pPr>
            <a:r>
              <a:rPr lang="en-US" sz="2600" b="1" spc="130" dirty="0">
                <a:solidFill>
                  <a:srgbClr val="FFFFFF"/>
                </a:solidFill>
                <a:latin typeface="Aileron Bold"/>
                <a:ea typeface="Aileron Bold"/>
                <a:cs typeface="Aileron Bold"/>
                <a:sym typeface="Aileron Bold"/>
              </a:rPr>
              <a:t>20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0" y="4585335"/>
            <a:ext cx="2381250" cy="10210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50"/>
              </a:lnSpc>
            </a:pPr>
            <a:r>
              <a:rPr lang="en-US" sz="2700" b="1" spc="54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E-Mails</a:t>
            </a:r>
          </a:p>
          <a:p>
            <a:pPr algn="ctr">
              <a:lnSpc>
                <a:spcPts val="4050"/>
              </a:lnSpc>
            </a:pPr>
            <a:r>
              <a:rPr lang="en-US" sz="2700" b="1" spc="54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Auftraggeber</a:t>
            </a:r>
          </a:p>
        </p:txBody>
      </p:sp>
      <p:sp>
        <p:nvSpPr>
          <p:cNvPr id="12" name="Freeform 12"/>
          <p:cNvSpPr/>
          <p:nvPr/>
        </p:nvSpPr>
        <p:spPr>
          <a:xfrm>
            <a:off x="287120" y="743346"/>
            <a:ext cx="1828800" cy="1439764"/>
          </a:xfrm>
          <a:custGeom>
            <a:avLst/>
            <a:gdLst/>
            <a:ahLst/>
            <a:cxnLst/>
            <a:rect l="l" t="t" r="r" b="b"/>
            <a:pathLst>
              <a:path w="1828800" h="1439764">
                <a:moveTo>
                  <a:pt x="0" y="0"/>
                </a:moveTo>
                <a:lnTo>
                  <a:pt x="1828800" y="0"/>
                </a:lnTo>
                <a:lnTo>
                  <a:pt x="1828800" y="1439765"/>
                </a:lnTo>
                <a:lnTo>
                  <a:pt x="0" y="143976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2403041" cy="2926457"/>
            <a:chOff x="0" y="0"/>
            <a:chExt cx="632900" cy="77075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32900" cy="770754"/>
            </a:xfrm>
            <a:custGeom>
              <a:avLst/>
              <a:gdLst/>
              <a:ahLst/>
              <a:cxnLst/>
              <a:rect l="l" t="t" r="r" b="b"/>
              <a:pathLst>
                <a:path w="632900" h="770754">
                  <a:moveTo>
                    <a:pt x="0" y="0"/>
                  </a:moveTo>
                  <a:lnTo>
                    <a:pt x="632900" y="0"/>
                  </a:lnTo>
                  <a:lnTo>
                    <a:pt x="632900" y="770754"/>
                  </a:lnTo>
                  <a:lnTo>
                    <a:pt x="0" y="770754"/>
                  </a:lnTo>
                  <a:close/>
                </a:path>
              </a:pathLst>
            </a:custGeom>
            <a:solidFill>
              <a:srgbClr val="A77E84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632900" cy="81837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798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0" y="2794288"/>
            <a:ext cx="2403041" cy="7492712"/>
            <a:chOff x="0" y="0"/>
            <a:chExt cx="632900" cy="1973389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2900" cy="1973389"/>
            </a:xfrm>
            <a:custGeom>
              <a:avLst/>
              <a:gdLst/>
              <a:ahLst/>
              <a:cxnLst/>
              <a:rect l="l" t="t" r="r" b="b"/>
              <a:pathLst>
                <a:path w="632900" h="1973389">
                  <a:moveTo>
                    <a:pt x="0" y="0"/>
                  </a:moveTo>
                  <a:lnTo>
                    <a:pt x="632900" y="0"/>
                  </a:lnTo>
                  <a:lnTo>
                    <a:pt x="632900" y="1973389"/>
                  </a:lnTo>
                  <a:lnTo>
                    <a:pt x="0" y="1973389"/>
                  </a:lnTo>
                  <a:close/>
                </a:path>
              </a:pathLst>
            </a:custGeom>
            <a:solidFill>
              <a:srgbClr val="BBBBA8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57150"/>
              <a:ext cx="632900" cy="203053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40"/>
                </a:lnSpc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287120" y="243972"/>
            <a:ext cx="1828800" cy="2126512"/>
          </a:xfrm>
          <a:custGeom>
            <a:avLst/>
            <a:gdLst/>
            <a:ahLst/>
            <a:cxnLst/>
            <a:rect l="l" t="t" r="r" b="b"/>
            <a:pathLst>
              <a:path w="1828800" h="2126512">
                <a:moveTo>
                  <a:pt x="0" y="0"/>
                </a:moveTo>
                <a:lnTo>
                  <a:pt x="1828800" y="0"/>
                </a:lnTo>
                <a:lnTo>
                  <a:pt x="1828800" y="2126512"/>
                </a:lnTo>
                <a:lnTo>
                  <a:pt x="0" y="212651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3221872" y="942975"/>
            <a:ext cx="13562513" cy="22821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630"/>
              </a:lnSpc>
            </a:pPr>
            <a:r>
              <a:rPr lang="en-US" sz="2400" spc="165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Als </a:t>
            </a:r>
            <a:r>
              <a:rPr lang="en-US" sz="2400" spc="165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Dolmetschende</a:t>
            </a:r>
            <a:r>
              <a:rPr lang="en-US" sz="2400" spc="165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400" spc="165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sind</a:t>
            </a:r>
            <a:r>
              <a:rPr lang="en-US" sz="2400" spc="165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Sie </a:t>
            </a:r>
            <a:r>
              <a:rPr lang="en-US" sz="2400" spc="165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freiberuflich</a:t>
            </a:r>
            <a:r>
              <a:rPr lang="en-US" sz="2400" spc="165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400" spc="165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tätig</a:t>
            </a:r>
            <a:r>
              <a:rPr lang="en-US" sz="2400" spc="165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. Sie </a:t>
            </a:r>
            <a:r>
              <a:rPr lang="en-US" sz="2400" spc="165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müssen</a:t>
            </a:r>
            <a:r>
              <a:rPr lang="en-US" sz="2400" spc="165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400" spc="165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Ihre</a:t>
            </a:r>
            <a:r>
              <a:rPr lang="en-US" sz="2400" spc="165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400" spc="165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Aufträge</a:t>
            </a:r>
            <a:r>
              <a:rPr lang="en-US" sz="2400" spc="165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400" spc="165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selber</a:t>
            </a:r>
            <a:r>
              <a:rPr lang="en-US" sz="2400" spc="165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400" spc="165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mit</a:t>
            </a:r>
            <a:r>
              <a:rPr lang="en-US" sz="2400" spc="165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den </a:t>
            </a:r>
            <a:r>
              <a:rPr lang="en-US" sz="2400" spc="165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Auftraggebern</a:t>
            </a:r>
            <a:r>
              <a:rPr lang="en-US" sz="2400" spc="165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400" spc="165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bzw</a:t>
            </a:r>
            <a:r>
              <a:rPr lang="en-US" sz="2400" spc="165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. </a:t>
            </a:r>
            <a:r>
              <a:rPr lang="en-US" sz="2400" spc="165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Kostenträgern</a:t>
            </a:r>
            <a:r>
              <a:rPr lang="en-US" sz="2400" spc="165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400" spc="165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abrechnen</a:t>
            </a:r>
            <a:r>
              <a:rPr lang="en-US" sz="2400" spc="165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. Wie </a:t>
            </a:r>
            <a:r>
              <a:rPr lang="en-US" sz="2400" spc="165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genau</a:t>
            </a:r>
            <a:r>
              <a:rPr lang="en-US" sz="2400" spc="165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die </a:t>
            </a:r>
            <a:r>
              <a:rPr lang="en-US" sz="2400" spc="165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Rechnung</a:t>
            </a:r>
            <a:r>
              <a:rPr lang="en-US" sz="2400" spc="165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400" spc="165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aussehen</a:t>
            </a:r>
            <a:r>
              <a:rPr lang="en-US" sz="2400" spc="165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muss, </a:t>
            </a:r>
            <a:r>
              <a:rPr lang="en-US" sz="2400" spc="165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welche</a:t>
            </a:r>
            <a:r>
              <a:rPr lang="en-US" sz="2400" spc="165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400" spc="165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Fristen</a:t>
            </a:r>
            <a:r>
              <a:rPr lang="en-US" sz="2400" spc="165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es </a:t>
            </a:r>
            <a:r>
              <a:rPr lang="en-US" sz="2400" spc="165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gibt</a:t>
            </a:r>
            <a:r>
              <a:rPr lang="en-US" sz="2400" spc="165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, was Sie </a:t>
            </a:r>
            <a:r>
              <a:rPr lang="en-US" sz="2400" spc="165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sonst</a:t>
            </a:r>
            <a:r>
              <a:rPr lang="en-US" sz="2400" spc="165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400" spc="165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noch</a:t>
            </a:r>
            <a:r>
              <a:rPr lang="en-US" sz="2400" spc="165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400" spc="165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beachten</a:t>
            </a:r>
            <a:r>
              <a:rPr lang="en-US" sz="2400" spc="165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400" spc="165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müssen</a:t>
            </a:r>
            <a:r>
              <a:rPr lang="en-US" sz="2400" spc="165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etc. </a:t>
            </a:r>
            <a:r>
              <a:rPr lang="en-US" sz="2400" spc="165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erfahren</a:t>
            </a:r>
            <a:r>
              <a:rPr lang="en-US" sz="2400" spc="165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Sie </a:t>
            </a:r>
            <a:r>
              <a:rPr lang="en-US" sz="2400" spc="165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z.B.</a:t>
            </a:r>
            <a:r>
              <a:rPr lang="en-US" sz="2400" spc="165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400" spc="165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bei</a:t>
            </a:r>
            <a:r>
              <a:rPr lang="en-US" sz="2400" spc="165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400" spc="165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einer</a:t>
            </a:r>
            <a:r>
              <a:rPr lang="en-US" sz="2400" spc="165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400" b="1" spc="165" dirty="0" err="1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Steuerberatung</a:t>
            </a:r>
            <a:r>
              <a:rPr lang="en-US" sz="2400" spc="165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400" spc="165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oder</a:t>
            </a:r>
            <a:r>
              <a:rPr lang="en-US" sz="2400" spc="165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400" spc="165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bei</a:t>
            </a:r>
            <a:r>
              <a:rPr lang="en-US" sz="2400" spc="165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400" spc="165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einer</a:t>
            </a:r>
            <a:r>
              <a:rPr lang="en-US" sz="2400" spc="165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400" b="1" spc="165" dirty="0" err="1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Fortbildung</a:t>
            </a:r>
            <a:r>
              <a:rPr lang="en-US" sz="2400" b="1" spc="165" dirty="0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 für </a:t>
            </a:r>
            <a:r>
              <a:rPr lang="en-US" sz="2400" b="1" spc="165" dirty="0" err="1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Selbstständige</a:t>
            </a:r>
            <a:r>
              <a:rPr lang="en-US" sz="2400" spc="165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38200" y="9267825"/>
            <a:ext cx="569595" cy="42293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640"/>
              </a:lnSpc>
              <a:spcBef>
                <a:spcPct val="0"/>
              </a:spcBef>
            </a:pPr>
            <a:r>
              <a:rPr lang="en-US" sz="2600" b="1" spc="130" dirty="0">
                <a:solidFill>
                  <a:srgbClr val="FFFFFF"/>
                </a:solidFill>
                <a:latin typeface="Aileron Bold"/>
                <a:ea typeface="Aileron Bold"/>
                <a:cs typeface="Aileron Bold"/>
                <a:sym typeface="Aileron Bold"/>
              </a:rPr>
              <a:t>21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0" y="4842510"/>
            <a:ext cx="2381250" cy="5067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50"/>
              </a:lnSpc>
            </a:pPr>
            <a:r>
              <a:rPr lang="en-US" sz="2700" b="1" spc="54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Rechnung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2403041" cy="2926457"/>
            <a:chOff x="0" y="0"/>
            <a:chExt cx="632900" cy="77075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32900" cy="770754"/>
            </a:xfrm>
            <a:custGeom>
              <a:avLst/>
              <a:gdLst/>
              <a:ahLst/>
              <a:cxnLst/>
              <a:rect l="l" t="t" r="r" b="b"/>
              <a:pathLst>
                <a:path w="632900" h="770754">
                  <a:moveTo>
                    <a:pt x="0" y="0"/>
                  </a:moveTo>
                  <a:lnTo>
                    <a:pt x="632900" y="0"/>
                  </a:lnTo>
                  <a:lnTo>
                    <a:pt x="632900" y="770754"/>
                  </a:lnTo>
                  <a:lnTo>
                    <a:pt x="0" y="770754"/>
                  </a:lnTo>
                  <a:close/>
                </a:path>
              </a:pathLst>
            </a:custGeom>
            <a:solidFill>
              <a:srgbClr val="032B4D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632900" cy="81837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798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0" y="2794288"/>
            <a:ext cx="2403041" cy="7492712"/>
            <a:chOff x="0" y="0"/>
            <a:chExt cx="632900" cy="1973389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2900" cy="1973389"/>
            </a:xfrm>
            <a:custGeom>
              <a:avLst/>
              <a:gdLst/>
              <a:ahLst/>
              <a:cxnLst/>
              <a:rect l="l" t="t" r="r" b="b"/>
              <a:pathLst>
                <a:path w="632900" h="1973389">
                  <a:moveTo>
                    <a:pt x="0" y="0"/>
                  </a:moveTo>
                  <a:lnTo>
                    <a:pt x="632900" y="0"/>
                  </a:lnTo>
                  <a:lnTo>
                    <a:pt x="632900" y="1973389"/>
                  </a:lnTo>
                  <a:lnTo>
                    <a:pt x="0" y="1973389"/>
                  </a:lnTo>
                  <a:close/>
                </a:path>
              </a:pathLst>
            </a:custGeom>
            <a:solidFill>
              <a:srgbClr val="BBBBA8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57150"/>
              <a:ext cx="632900" cy="203053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40"/>
                </a:lnSpc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276225" y="928304"/>
            <a:ext cx="1828800" cy="1069848"/>
          </a:xfrm>
          <a:custGeom>
            <a:avLst/>
            <a:gdLst/>
            <a:ahLst/>
            <a:cxnLst/>
            <a:rect l="l" t="t" r="r" b="b"/>
            <a:pathLst>
              <a:path w="1828800" h="1069848">
                <a:moveTo>
                  <a:pt x="0" y="0"/>
                </a:moveTo>
                <a:lnTo>
                  <a:pt x="1828800" y="0"/>
                </a:lnTo>
                <a:lnTo>
                  <a:pt x="1828800" y="1069848"/>
                </a:lnTo>
                <a:lnTo>
                  <a:pt x="0" y="106984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3821367" y="1187837"/>
            <a:ext cx="12889468" cy="59347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40"/>
              </a:lnSpc>
            </a:pPr>
            <a:r>
              <a:rPr lang="en-US" sz="2600" spc="130" dirty="0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Sie </a:t>
            </a:r>
            <a:r>
              <a:rPr lang="en-US" sz="2600" spc="130" dirty="0" err="1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haben</a:t>
            </a:r>
            <a:r>
              <a:rPr lang="en-US" sz="2600" spc="130" dirty="0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 </a:t>
            </a:r>
            <a:r>
              <a:rPr lang="en-US" sz="2600" spc="130" dirty="0" err="1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Fragen</a:t>
            </a:r>
            <a:r>
              <a:rPr lang="en-US" sz="2600" spc="130" dirty="0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, </a:t>
            </a:r>
            <a:r>
              <a:rPr lang="en-US" sz="2600" spc="130" dirty="0" err="1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brauchen</a:t>
            </a:r>
            <a:r>
              <a:rPr lang="en-US" sz="2600" spc="130" dirty="0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 </a:t>
            </a:r>
            <a:r>
              <a:rPr lang="en-US" sz="2600" spc="130" dirty="0" err="1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Hilfe</a:t>
            </a:r>
            <a:r>
              <a:rPr lang="en-US" sz="2600" spc="130" dirty="0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 </a:t>
            </a:r>
            <a:r>
              <a:rPr lang="en-US" sz="2600" spc="130" dirty="0" err="1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bei</a:t>
            </a:r>
            <a:r>
              <a:rPr lang="en-US" sz="2600" spc="130" dirty="0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 der </a:t>
            </a:r>
            <a:r>
              <a:rPr lang="en-US" sz="2600" spc="130" dirty="0" err="1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Einrichtung</a:t>
            </a:r>
            <a:r>
              <a:rPr lang="en-US" sz="2600" spc="130" dirty="0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, </a:t>
            </a:r>
            <a:r>
              <a:rPr lang="en-US" sz="2600" spc="130" dirty="0" err="1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etwas</a:t>
            </a:r>
            <a:r>
              <a:rPr lang="en-US" sz="2600" spc="130" dirty="0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 </a:t>
            </a:r>
            <a:r>
              <a:rPr lang="en-US" sz="2600" spc="130" dirty="0" err="1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funktioniert</a:t>
            </a:r>
            <a:r>
              <a:rPr lang="en-US" sz="2600" spc="130" dirty="0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 </a:t>
            </a:r>
            <a:r>
              <a:rPr lang="en-US" sz="2600" spc="130" dirty="0" err="1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nicht</a:t>
            </a:r>
            <a:r>
              <a:rPr lang="en-US" sz="2600" spc="130" dirty="0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?</a:t>
            </a:r>
          </a:p>
          <a:p>
            <a:pPr algn="ctr">
              <a:lnSpc>
                <a:spcPts val="3640"/>
              </a:lnSpc>
            </a:pPr>
            <a:r>
              <a:rPr lang="en-US" sz="2600" spc="130" dirty="0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Sie </a:t>
            </a:r>
            <a:r>
              <a:rPr lang="en-US" sz="2600" spc="130" dirty="0" err="1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möchten</a:t>
            </a:r>
            <a:r>
              <a:rPr lang="en-US" sz="2600" spc="130" dirty="0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 </a:t>
            </a:r>
            <a:r>
              <a:rPr lang="en-US" sz="2600" spc="130" dirty="0" err="1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eine</a:t>
            </a:r>
            <a:r>
              <a:rPr lang="en-US" sz="2600" spc="130" dirty="0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 </a:t>
            </a:r>
            <a:r>
              <a:rPr lang="en-US" sz="2600" spc="130" dirty="0" err="1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Grundlagen-Schulung</a:t>
            </a:r>
            <a:r>
              <a:rPr lang="en-US" sz="2600" spc="130" dirty="0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 </a:t>
            </a:r>
            <a:r>
              <a:rPr lang="en-US" sz="2600" spc="130" dirty="0" err="1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besuchen</a:t>
            </a:r>
            <a:r>
              <a:rPr lang="en-US" sz="2600" spc="130" dirty="0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?</a:t>
            </a:r>
          </a:p>
          <a:p>
            <a:pPr algn="ctr">
              <a:lnSpc>
                <a:spcPts val="3640"/>
              </a:lnSpc>
            </a:pPr>
            <a:r>
              <a:rPr lang="en-US" sz="2600" spc="130" dirty="0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Sie </a:t>
            </a:r>
            <a:r>
              <a:rPr lang="en-US" sz="2600" spc="130" dirty="0" err="1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möchten</a:t>
            </a:r>
            <a:r>
              <a:rPr lang="en-US" sz="2600" spc="130" dirty="0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 </a:t>
            </a:r>
            <a:r>
              <a:rPr lang="en-US" sz="2600" spc="130" dirty="0" err="1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sich</a:t>
            </a:r>
            <a:r>
              <a:rPr lang="en-US" sz="2600" spc="130" dirty="0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 </a:t>
            </a:r>
            <a:r>
              <a:rPr lang="en-US" sz="2600" spc="130" dirty="0" err="1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mit</a:t>
            </a:r>
            <a:r>
              <a:rPr lang="en-US" sz="2600" spc="130" dirty="0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 </a:t>
            </a:r>
            <a:r>
              <a:rPr lang="en-US" sz="2600" spc="130" dirty="0" err="1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anderen</a:t>
            </a:r>
            <a:r>
              <a:rPr lang="en-US" sz="2600" spc="130" dirty="0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 </a:t>
            </a:r>
            <a:r>
              <a:rPr lang="en-US" sz="2600" spc="130" dirty="0" err="1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Dolmetschenden</a:t>
            </a:r>
            <a:r>
              <a:rPr lang="en-US" sz="2600" spc="130" dirty="0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 </a:t>
            </a:r>
            <a:r>
              <a:rPr lang="en-US" sz="2600" spc="130" dirty="0" err="1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austauschen</a:t>
            </a:r>
            <a:r>
              <a:rPr lang="en-US" sz="2600" spc="130" dirty="0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?</a:t>
            </a:r>
          </a:p>
          <a:p>
            <a:pPr algn="ctr">
              <a:lnSpc>
                <a:spcPts val="3640"/>
              </a:lnSpc>
            </a:pPr>
            <a:r>
              <a:rPr lang="en-US" sz="2600" spc="130" dirty="0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Sie </a:t>
            </a:r>
            <a:r>
              <a:rPr lang="en-US" sz="2600" spc="130" dirty="0" err="1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können</a:t>
            </a:r>
            <a:r>
              <a:rPr lang="en-US" sz="2600" spc="130" dirty="0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 </a:t>
            </a:r>
            <a:r>
              <a:rPr lang="en-US" sz="2600" spc="130" dirty="0" err="1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Ihre</a:t>
            </a:r>
            <a:r>
              <a:rPr lang="en-US" sz="2600" spc="130" dirty="0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 </a:t>
            </a:r>
            <a:r>
              <a:rPr lang="en-US" sz="2600" spc="130" dirty="0" err="1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Sprache</a:t>
            </a:r>
            <a:r>
              <a:rPr lang="en-US" sz="2600" spc="130" dirty="0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 </a:t>
            </a:r>
            <a:r>
              <a:rPr lang="en-US" sz="2600" spc="130" dirty="0" err="1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nicht</a:t>
            </a:r>
            <a:r>
              <a:rPr lang="en-US" sz="2600" spc="130" dirty="0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 in der </a:t>
            </a:r>
            <a:r>
              <a:rPr lang="en-US" sz="2600" spc="130" dirty="0" err="1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Plattform</a:t>
            </a:r>
            <a:r>
              <a:rPr lang="en-US" sz="2600" spc="130" dirty="0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 </a:t>
            </a:r>
            <a:r>
              <a:rPr lang="en-US" sz="2600" spc="130" dirty="0" err="1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finden</a:t>
            </a:r>
            <a:r>
              <a:rPr lang="en-US" sz="2600" spc="130" dirty="0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?</a:t>
            </a:r>
          </a:p>
          <a:p>
            <a:pPr algn="ctr">
              <a:lnSpc>
                <a:spcPts val="3640"/>
              </a:lnSpc>
            </a:pPr>
            <a:r>
              <a:rPr lang="en-US" sz="2600" spc="130" dirty="0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...</a:t>
            </a:r>
          </a:p>
          <a:p>
            <a:pPr algn="ctr">
              <a:lnSpc>
                <a:spcPts val="3640"/>
              </a:lnSpc>
            </a:pPr>
            <a:endParaRPr lang="en-US" sz="2600" spc="130" dirty="0">
              <a:solidFill>
                <a:srgbClr val="000000"/>
              </a:solidFill>
              <a:latin typeface="Aileron"/>
              <a:ea typeface="Aileron"/>
              <a:cs typeface="Aileron"/>
              <a:sym typeface="Aileron"/>
            </a:endParaRPr>
          </a:p>
          <a:p>
            <a:pPr algn="ctr">
              <a:lnSpc>
                <a:spcPts val="3640"/>
              </a:lnSpc>
            </a:pPr>
            <a:r>
              <a:rPr lang="en-US" sz="2600" spc="130" dirty="0" err="1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Melden</a:t>
            </a:r>
            <a:r>
              <a:rPr lang="en-US" sz="2600" spc="130" dirty="0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 Sie </a:t>
            </a:r>
            <a:r>
              <a:rPr lang="en-US" sz="2600" spc="130" dirty="0" err="1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sich</a:t>
            </a:r>
            <a:r>
              <a:rPr lang="en-US" sz="2600" spc="130" dirty="0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 gerne </a:t>
            </a:r>
            <a:r>
              <a:rPr lang="en-US" sz="2600" spc="130" dirty="0" err="1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bei</a:t>
            </a:r>
            <a:r>
              <a:rPr lang="en-US" sz="2600" spc="130" dirty="0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 </a:t>
            </a:r>
            <a:r>
              <a:rPr lang="en-US" sz="2600" spc="130" dirty="0" err="1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uns</a:t>
            </a:r>
            <a:r>
              <a:rPr lang="en-US" sz="2600" spc="130" dirty="0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!</a:t>
            </a:r>
          </a:p>
          <a:p>
            <a:pPr algn="ctr">
              <a:lnSpc>
                <a:spcPts val="3640"/>
              </a:lnSpc>
            </a:pPr>
            <a:r>
              <a:rPr lang="en-US" sz="2600" spc="130" dirty="0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Landkreis Marburg-Biedenkopf</a:t>
            </a:r>
          </a:p>
          <a:p>
            <a:pPr algn="ctr">
              <a:lnSpc>
                <a:spcPts val="3640"/>
              </a:lnSpc>
            </a:pPr>
            <a:r>
              <a:rPr lang="en-US" sz="2600" spc="130" dirty="0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Büro für Integration</a:t>
            </a:r>
          </a:p>
          <a:p>
            <a:pPr algn="ctr">
              <a:lnSpc>
                <a:spcPts val="3640"/>
              </a:lnSpc>
            </a:pPr>
            <a:r>
              <a:rPr lang="en-US" sz="2600" spc="130" dirty="0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DolMa Team</a:t>
            </a:r>
          </a:p>
          <a:p>
            <a:pPr algn="ctr">
              <a:lnSpc>
                <a:spcPts val="3640"/>
              </a:lnSpc>
            </a:pPr>
            <a:r>
              <a:rPr lang="en-US" sz="2600" spc="130" dirty="0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Mail: dolma@marburg-biedenkopf.de</a:t>
            </a:r>
          </a:p>
          <a:p>
            <a:pPr algn="ctr">
              <a:lnSpc>
                <a:spcPts val="3640"/>
              </a:lnSpc>
            </a:pPr>
            <a:r>
              <a:rPr lang="en-US" sz="2600" spc="130" dirty="0" err="1">
                <a:latin typeface="Aileron"/>
                <a:ea typeface="Aileron"/>
                <a:cs typeface="Aileron"/>
                <a:sym typeface="Aileron"/>
              </a:rPr>
              <a:t>Telefon</a:t>
            </a:r>
            <a:r>
              <a:rPr lang="en-US" sz="2600" spc="130" dirty="0">
                <a:latin typeface="Aileron"/>
                <a:ea typeface="Aileron"/>
                <a:cs typeface="Aileron"/>
                <a:sym typeface="Aileron"/>
              </a:rPr>
              <a:t>: 06421 405 4181</a:t>
            </a:r>
          </a:p>
          <a:p>
            <a:pPr algn="ctr">
              <a:lnSpc>
                <a:spcPts val="3640"/>
              </a:lnSpc>
              <a:spcBef>
                <a:spcPct val="0"/>
              </a:spcBef>
            </a:pPr>
            <a:endParaRPr lang="en-US" sz="2600" spc="130" dirty="0">
              <a:solidFill>
                <a:srgbClr val="CC2A2E"/>
              </a:solidFill>
              <a:latin typeface="Aileron"/>
              <a:ea typeface="Aileron"/>
              <a:cs typeface="Aileron"/>
              <a:sym typeface="Aileron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914400" y="9267825"/>
            <a:ext cx="493395" cy="42293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640"/>
              </a:lnSpc>
              <a:spcBef>
                <a:spcPct val="0"/>
              </a:spcBef>
            </a:pPr>
            <a:r>
              <a:rPr lang="en-US" sz="2600" b="1" spc="130" dirty="0">
                <a:solidFill>
                  <a:srgbClr val="FFFFFF"/>
                </a:solidFill>
                <a:latin typeface="Aileron Bold"/>
                <a:ea typeface="Aileron Bold"/>
                <a:cs typeface="Aileron Bold"/>
                <a:sym typeface="Aileron Bold"/>
              </a:rPr>
              <a:t>22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0" y="4585335"/>
            <a:ext cx="2381250" cy="10210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50"/>
              </a:lnSpc>
            </a:pPr>
            <a:r>
              <a:rPr lang="en-US" sz="2700" b="1" spc="54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Kontakt</a:t>
            </a:r>
          </a:p>
          <a:p>
            <a:pPr algn="ctr">
              <a:lnSpc>
                <a:spcPts val="4050"/>
              </a:lnSpc>
            </a:pPr>
            <a:r>
              <a:rPr lang="en-US" sz="2700" b="1" spc="54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und Hilfe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2403041" cy="2926457"/>
            <a:chOff x="0" y="0"/>
            <a:chExt cx="632900" cy="77075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32900" cy="770754"/>
            </a:xfrm>
            <a:custGeom>
              <a:avLst/>
              <a:gdLst/>
              <a:ahLst/>
              <a:cxnLst/>
              <a:rect l="l" t="t" r="r" b="b"/>
              <a:pathLst>
                <a:path w="632900" h="770754">
                  <a:moveTo>
                    <a:pt x="0" y="0"/>
                  </a:moveTo>
                  <a:lnTo>
                    <a:pt x="632900" y="0"/>
                  </a:lnTo>
                  <a:lnTo>
                    <a:pt x="632900" y="770754"/>
                  </a:lnTo>
                  <a:lnTo>
                    <a:pt x="0" y="770754"/>
                  </a:lnTo>
                  <a:close/>
                </a:path>
              </a:pathLst>
            </a:custGeom>
            <a:solidFill>
              <a:srgbClr val="032B4D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632900" cy="81837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798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0" y="2794288"/>
            <a:ext cx="2403041" cy="7492712"/>
            <a:chOff x="0" y="0"/>
            <a:chExt cx="632900" cy="1973389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2900" cy="1973389"/>
            </a:xfrm>
            <a:custGeom>
              <a:avLst/>
              <a:gdLst/>
              <a:ahLst/>
              <a:cxnLst/>
              <a:rect l="l" t="t" r="r" b="b"/>
              <a:pathLst>
                <a:path w="632900" h="1973389">
                  <a:moveTo>
                    <a:pt x="0" y="0"/>
                  </a:moveTo>
                  <a:lnTo>
                    <a:pt x="632900" y="0"/>
                  </a:lnTo>
                  <a:lnTo>
                    <a:pt x="632900" y="1973389"/>
                  </a:lnTo>
                  <a:lnTo>
                    <a:pt x="0" y="1973389"/>
                  </a:lnTo>
                  <a:close/>
                </a:path>
              </a:pathLst>
            </a:custGeom>
            <a:solidFill>
              <a:srgbClr val="BBBBA8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57150"/>
              <a:ext cx="632900" cy="203053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40"/>
                </a:lnSpc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411347" y="427643"/>
            <a:ext cx="1558556" cy="2071170"/>
          </a:xfrm>
          <a:custGeom>
            <a:avLst/>
            <a:gdLst/>
            <a:ahLst/>
            <a:cxnLst/>
            <a:rect l="l" t="t" r="r" b="b"/>
            <a:pathLst>
              <a:path w="1558556" h="2071170">
                <a:moveTo>
                  <a:pt x="0" y="0"/>
                </a:moveTo>
                <a:lnTo>
                  <a:pt x="1558556" y="0"/>
                </a:lnTo>
                <a:lnTo>
                  <a:pt x="1558556" y="2071171"/>
                </a:lnTo>
                <a:lnTo>
                  <a:pt x="0" y="207117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914400" y="9267825"/>
            <a:ext cx="493395" cy="42293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640"/>
              </a:lnSpc>
              <a:spcBef>
                <a:spcPct val="0"/>
              </a:spcBef>
            </a:pPr>
            <a:r>
              <a:rPr lang="en-US" sz="2600" b="1" spc="130" dirty="0">
                <a:solidFill>
                  <a:srgbClr val="FFFFFF"/>
                </a:solidFill>
                <a:latin typeface="Aileron Bold"/>
                <a:ea typeface="Aileron Bold"/>
                <a:cs typeface="Aileron Bold"/>
                <a:sym typeface="Aileron Bold"/>
              </a:rPr>
              <a:t>23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0" y="4585335"/>
            <a:ext cx="2381250" cy="10210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50"/>
              </a:lnSpc>
            </a:pPr>
            <a:r>
              <a:rPr lang="en-US" sz="2700" b="1" spc="54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Checkliste</a:t>
            </a:r>
          </a:p>
          <a:p>
            <a:pPr algn="ctr">
              <a:lnSpc>
                <a:spcPts val="4050"/>
              </a:lnSpc>
            </a:pPr>
            <a:r>
              <a:rPr lang="en-US" sz="2700" b="1" spc="54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für den Start</a:t>
            </a:r>
          </a:p>
        </p:txBody>
      </p:sp>
      <p:graphicFrame>
        <p:nvGraphicFramePr>
          <p:cNvPr id="12" name="Tabelle 12">
            <a:extLst>
              <a:ext uri="{FF2B5EF4-FFF2-40B4-BE49-F238E27FC236}">
                <a16:creationId xmlns:a16="http://schemas.microsoft.com/office/drawing/2014/main" id="{F0AB330F-B2EC-4985-B4EB-8DC8B79C09C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5603506"/>
              </p:ext>
            </p:extLst>
          </p:nvPr>
        </p:nvGraphicFramePr>
        <p:xfrm>
          <a:off x="3048000" y="800100"/>
          <a:ext cx="13868400" cy="7506543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2204192">
                  <a:extLst>
                    <a:ext uri="{9D8B030D-6E8A-4147-A177-3AD203B41FA5}">
                      <a16:colId xmlns:a16="http://schemas.microsoft.com/office/drawing/2014/main" val="611586261"/>
                    </a:ext>
                  </a:extLst>
                </a:gridCol>
                <a:gridCol w="1664208">
                  <a:extLst>
                    <a:ext uri="{9D8B030D-6E8A-4147-A177-3AD203B41FA5}">
                      <a16:colId xmlns:a16="http://schemas.microsoft.com/office/drawing/2014/main" val="2990684854"/>
                    </a:ext>
                  </a:extLst>
                </a:gridCol>
              </a:tblGrid>
              <a:tr h="682413">
                <a:tc>
                  <a:txBody>
                    <a:bodyPr/>
                    <a:lstStyle/>
                    <a:p>
                      <a:r>
                        <a:rPr lang="de-DE" sz="2000" dirty="0"/>
                        <a:t>Aufgabe</a:t>
                      </a:r>
                    </a:p>
                  </a:txBody>
                  <a:tcPr>
                    <a:solidFill>
                      <a:srgbClr val="032B4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sz="2000" dirty="0"/>
                        <a:t>erledigt</a:t>
                      </a:r>
                    </a:p>
                  </a:txBody>
                  <a:tcPr>
                    <a:solidFill>
                      <a:srgbClr val="032B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14350987"/>
                  </a:ext>
                </a:extLst>
              </a:tr>
              <a:tr h="68241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err="1">
                          <a:solidFill>
                            <a:srgbClr val="000000"/>
                          </a:solidFill>
                          <a:latin typeface="Arimo"/>
                          <a:ea typeface="Arimo"/>
                          <a:cs typeface="Arimo"/>
                          <a:sym typeface="Arimo"/>
                        </a:rPr>
                        <a:t>Passwort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latin typeface="Arimo"/>
                          <a:ea typeface="Arimo"/>
                          <a:cs typeface="Arimo"/>
                          <a:sym typeface="Arimo"/>
                        </a:rPr>
                        <a:t> </a:t>
                      </a:r>
                      <a:r>
                        <a:rPr lang="en-US" sz="1800" dirty="0" err="1">
                          <a:solidFill>
                            <a:srgbClr val="000000"/>
                          </a:solidFill>
                          <a:latin typeface="Arimo"/>
                          <a:ea typeface="Arimo"/>
                          <a:cs typeface="Arimo"/>
                          <a:sym typeface="Arimo"/>
                        </a:rPr>
                        <a:t>geändert</a:t>
                      </a:r>
                      <a:endParaRPr lang="en-US" sz="1800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9672543"/>
                  </a:ext>
                </a:extLst>
              </a:tr>
              <a:tr h="68241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err="1">
                          <a:solidFill>
                            <a:srgbClr val="000000"/>
                          </a:solidFill>
                          <a:latin typeface="Arimo"/>
                          <a:ea typeface="Arimo"/>
                          <a:cs typeface="Arimo"/>
                          <a:sym typeface="Arimo"/>
                        </a:rPr>
                        <a:t>Profil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latin typeface="Arimo"/>
                          <a:ea typeface="Arimo"/>
                          <a:cs typeface="Arimo"/>
                          <a:sym typeface="Arimo"/>
                        </a:rPr>
                        <a:t> </a:t>
                      </a:r>
                      <a:r>
                        <a:rPr lang="en-US" sz="1800" dirty="0" err="1">
                          <a:solidFill>
                            <a:srgbClr val="000000"/>
                          </a:solidFill>
                          <a:latin typeface="Arimo"/>
                          <a:ea typeface="Arimo"/>
                          <a:cs typeface="Arimo"/>
                          <a:sym typeface="Arimo"/>
                        </a:rPr>
                        <a:t>vollständig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latin typeface="Arimo"/>
                          <a:ea typeface="Arimo"/>
                          <a:cs typeface="Arimo"/>
                          <a:sym typeface="Arimo"/>
                        </a:rPr>
                        <a:t> </a:t>
                      </a:r>
                      <a:r>
                        <a:rPr lang="en-US" sz="1800" dirty="0" err="1">
                          <a:solidFill>
                            <a:srgbClr val="000000"/>
                          </a:solidFill>
                          <a:latin typeface="Arimo"/>
                          <a:ea typeface="Arimo"/>
                          <a:cs typeface="Arimo"/>
                          <a:sym typeface="Arimo"/>
                        </a:rPr>
                        <a:t>ausgefüllt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330139"/>
                  </a:ext>
                </a:extLst>
              </a:tr>
              <a:tr h="68241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Arimo"/>
                          <a:ea typeface="Arimo"/>
                          <a:cs typeface="Arimo"/>
                          <a:sym typeface="Arimo"/>
                        </a:rPr>
                        <a:t>E-Mail </a:t>
                      </a:r>
                      <a:r>
                        <a:rPr lang="en-US" sz="1800" dirty="0" err="1">
                          <a:solidFill>
                            <a:srgbClr val="000000"/>
                          </a:solidFill>
                          <a:latin typeface="Arimo"/>
                          <a:ea typeface="Arimo"/>
                          <a:cs typeface="Arimo"/>
                          <a:sym typeface="Arimo"/>
                        </a:rPr>
                        <a:t>mit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latin typeface="Arimo"/>
                          <a:ea typeface="Arimo"/>
                          <a:cs typeface="Arimo"/>
                          <a:sym typeface="Arimo"/>
                        </a:rPr>
                        <a:t> </a:t>
                      </a:r>
                      <a:r>
                        <a:rPr lang="en-US" sz="1800" dirty="0" err="1">
                          <a:solidFill>
                            <a:srgbClr val="000000"/>
                          </a:solidFill>
                          <a:latin typeface="Arimo"/>
                          <a:ea typeface="Arimo"/>
                          <a:cs typeface="Arimo"/>
                          <a:sym typeface="Arimo"/>
                        </a:rPr>
                        <a:t>Angabe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latin typeface="Arimo"/>
                          <a:ea typeface="Arimo"/>
                          <a:cs typeface="Arimo"/>
                          <a:sym typeface="Arimo"/>
                        </a:rPr>
                        <a:t> </a:t>
                      </a:r>
                      <a:r>
                        <a:rPr lang="en-US" sz="1800" dirty="0" err="1">
                          <a:solidFill>
                            <a:srgbClr val="000000"/>
                          </a:solidFill>
                          <a:latin typeface="Arimo"/>
                          <a:ea typeface="Arimo"/>
                          <a:cs typeface="Arimo"/>
                          <a:sym typeface="Arimo"/>
                        </a:rPr>
                        <a:t>zum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latin typeface="Arimo"/>
                          <a:ea typeface="Arimo"/>
                          <a:cs typeface="Arimo"/>
                          <a:sym typeface="Arimo"/>
                        </a:rPr>
                        <a:t> Deutsch-</a:t>
                      </a:r>
                      <a:r>
                        <a:rPr lang="en-US" sz="1800" dirty="0" err="1">
                          <a:solidFill>
                            <a:srgbClr val="000000"/>
                          </a:solidFill>
                          <a:latin typeface="Arimo"/>
                          <a:ea typeface="Arimo"/>
                          <a:cs typeface="Arimo"/>
                          <a:sym typeface="Arimo"/>
                        </a:rPr>
                        <a:t>Niveau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latin typeface="Arimo"/>
                          <a:ea typeface="Arimo"/>
                          <a:cs typeface="Arimo"/>
                          <a:sym typeface="Arimo"/>
                        </a:rPr>
                        <a:t> und </a:t>
                      </a:r>
                      <a:r>
                        <a:rPr lang="en-US" sz="1800" dirty="0" err="1">
                          <a:solidFill>
                            <a:srgbClr val="000000"/>
                          </a:solidFill>
                          <a:latin typeface="Arimo"/>
                          <a:ea typeface="Arimo"/>
                          <a:cs typeface="Arimo"/>
                          <a:sym typeface="Arimo"/>
                        </a:rPr>
                        <a:t>ggf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latin typeface="Arimo"/>
                          <a:ea typeface="Arimo"/>
                          <a:cs typeface="Arimo"/>
                          <a:sym typeface="Arimo"/>
                        </a:rPr>
                        <a:t>. </a:t>
                      </a:r>
                      <a:r>
                        <a:rPr lang="en-US" sz="1800" dirty="0" err="1">
                          <a:solidFill>
                            <a:srgbClr val="000000"/>
                          </a:solidFill>
                          <a:latin typeface="Arimo"/>
                          <a:ea typeface="Arimo"/>
                          <a:cs typeface="Arimo"/>
                          <a:sym typeface="Arimo"/>
                        </a:rPr>
                        <a:t>Geschlecht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latin typeface="Arimo"/>
                          <a:ea typeface="Arimo"/>
                          <a:cs typeface="Arimo"/>
                          <a:sym typeface="Arimo"/>
                        </a:rPr>
                        <a:t> an dolma@marburg-biedenkopf.de </a:t>
                      </a:r>
                      <a:r>
                        <a:rPr lang="en-US" sz="1800" dirty="0" err="1">
                          <a:solidFill>
                            <a:srgbClr val="000000"/>
                          </a:solidFill>
                          <a:latin typeface="Arimo"/>
                          <a:ea typeface="Arimo"/>
                          <a:cs typeface="Arimo"/>
                          <a:sym typeface="Arimo"/>
                        </a:rPr>
                        <a:t>gesendet</a:t>
                      </a:r>
                      <a:endParaRPr lang="en-US" sz="1800" dirty="0"/>
                    </a:p>
                    <a:p>
                      <a:endParaRPr lang="de-DE" sz="1800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2554760"/>
                  </a:ext>
                </a:extLst>
              </a:tr>
              <a:tr h="68241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err="1">
                          <a:solidFill>
                            <a:srgbClr val="000000"/>
                          </a:solidFill>
                          <a:latin typeface="Arimo"/>
                          <a:ea typeface="Arimo"/>
                          <a:cs typeface="Arimo"/>
                          <a:sym typeface="Arimo"/>
                        </a:rPr>
                        <a:t>Beschreibung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latin typeface="Arimo"/>
                          <a:ea typeface="Arimo"/>
                          <a:cs typeface="Arimo"/>
                          <a:sym typeface="Arimo"/>
                        </a:rPr>
                        <a:t> </a:t>
                      </a:r>
                      <a:r>
                        <a:rPr lang="en-US" sz="1800" dirty="0" err="1">
                          <a:solidFill>
                            <a:srgbClr val="000000"/>
                          </a:solidFill>
                          <a:latin typeface="Arimo"/>
                          <a:ea typeface="Arimo"/>
                          <a:cs typeface="Arimo"/>
                          <a:sym typeface="Arimo"/>
                        </a:rPr>
                        <a:t>mit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latin typeface="Arimo"/>
                          <a:ea typeface="Arimo"/>
                          <a:cs typeface="Arimo"/>
                          <a:sym typeface="Arimo"/>
                        </a:rPr>
                        <a:t> </a:t>
                      </a:r>
                      <a:r>
                        <a:rPr lang="en-US" sz="1800" dirty="0" err="1">
                          <a:solidFill>
                            <a:srgbClr val="000000"/>
                          </a:solidFill>
                          <a:latin typeface="Arimo"/>
                          <a:ea typeface="Arimo"/>
                          <a:cs typeface="Arimo"/>
                          <a:sym typeface="Arimo"/>
                        </a:rPr>
                        <a:t>allen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latin typeface="Arimo"/>
                          <a:ea typeface="Arimo"/>
                          <a:cs typeface="Arimo"/>
                          <a:sym typeface="Arimo"/>
                        </a:rPr>
                        <a:t> </a:t>
                      </a:r>
                      <a:r>
                        <a:rPr lang="en-US" sz="1800" dirty="0" err="1">
                          <a:solidFill>
                            <a:srgbClr val="000000"/>
                          </a:solidFill>
                          <a:latin typeface="Arimo"/>
                          <a:ea typeface="Arimo"/>
                          <a:cs typeface="Arimo"/>
                          <a:sym typeface="Arimo"/>
                        </a:rPr>
                        <a:t>wichtigen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latin typeface="Arimo"/>
                          <a:ea typeface="Arimo"/>
                          <a:cs typeface="Arimo"/>
                          <a:sym typeface="Arimo"/>
                        </a:rPr>
                        <a:t> </a:t>
                      </a:r>
                      <a:r>
                        <a:rPr lang="en-US" sz="1800" dirty="0" err="1">
                          <a:solidFill>
                            <a:srgbClr val="000000"/>
                          </a:solidFill>
                          <a:latin typeface="Arimo"/>
                          <a:ea typeface="Arimo"/>
                          <a:cs typeface="Arimo"/>
                          <a:sym typeface="Arimo"/>
                        </a:rPr>
                        <a:t>Informationen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latin typeface="Arimo"/>
                          <a:ea typeface="Arimo"/>
                          <a:cs typeface="Arimo"/>
                          <a:sym typeface="Arimo"/>
                        </a:rPr>
                        <a:t> </a:t>
                      </a:r>
                      <a:r>
                        <a:rPr lang="en-US" sz="1800" dirty="0" err="1">
                          <a:solidFill>
                            <a:srgbClr val="000000"/>
                          </a:solidFill>
                          <a:latin typeface="Arimo"/>
                          <a:ea typeface="Arimo"/>
                          <a:cs typeface="Arimo"/>
                          <a:sym typeface="Arimo"/>
                        </a:rPr>
                        <a:t>zu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latin typeface="Arimo"/>
                          <a:ea typeface="Arimo"/>
                          <a:cs typeface="Arimo"/>
                          <a:sym typeface="Arimo"/>
                        </a:rPr>
                        <a:t> </a:t>
                      </a:r>
                      <a:r>
                        <a:rPr lang="en-US" sz="1800" dirty="0" err="1">
                          <a:solidFill>
                            <a:srgbClr val="000000"/>
                          </a:solidFill>
                          <a:latin typeface="Arimo"/>
                          <a:ea typeface="Arimo"/>
                          <a:cs typeface="Arimo"/>
                          <a:sym typeface="Arimo"/>
                        </a:rPr>
                        <a:t>meinen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latin typeface="Arimo"/>
                          <a:ea typeface="Arimo"/>
                          <a:cs typeface="Arimo"/>
                          <a:sym typeface="Arimo"/>
                        </a:rPr>
                        <a:t> </a:t>
                      </a:r>
                      <a:r>
                        <a:rPr lang="en-US" sz="1800" dirty="0" err="1">
                          <a:solidFill>
                            <a:srgbClr val="000000"/>
                          </a:solidFill>
                          <a:latin typeface="Arimo"/>
                          <a:ea typeface="Arimo"/>
                          <a:cs typeface="Arimo"/>
                          <a:sym typeface="Arimo"/>
                        </a:rPr>
                        <a:t>Arbeitsbedingungen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latin typeface="Arimo"/>
                          <a:ea typeface="Arimo"/>
                          <a:cs typeface="Arimo"/>
                          <a:sym typeface="Arimo"/>
                        </a:rPr>
                        <a:t> </a:t>
                      </a:r>
                      <a:r>
                        <a:rPr lang="en-US" sz="1800" dirty="0" err="1">
                          <a:solidFill>
                            <a:srgbClr val="000000"/>
                          </a:solidFill>
                          <a:latin typeface="Arimo"/>
                          <a:ea typeface="Arimo"/>
                          <a:cs typeface="Arimo"/>
                          <a:sym typeface="Arimo"/>
                        </a:rPr>
                        <a:t>ausgefüllt</a:t>
                      </a:r>
                      <a:endParaRPr lang="en-US" sz="1800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39100914"/>
                  </a:ext>
                </a:extLst>
              </a:tr>
              <a:tr h="68241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err="1">
                          <a:solidFill>
                            <a:srgbClr val="000000"/>
                          </a:solidFill>
                          <a:latin typeface="Arimo"/>
                          <a:ea typeface="Arimo"/>
                          <a:cs typeface="Arimo"/>
                          <a:sym typeface="Arimo"/>
                        </a:rPr>
                        <a:t>Qualifikation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latin typeface="Arimo"/>
                          <a:ea typeface="Arimo"/>
                          <a:cs typeface="Arimo"/>
                          <a:sym typeface="Arimo"/>
                        </a:rPr>
                        <a:t> in </a:t>
                      </a:r>
                      <a:r>
                        <a:rPr lang="en-US" sz="1800" dirty="0" err="1">
                          <a:solidFill>
                            <a:srgbClr val="000000"/>
                          </a:solidFill>
                          <a:latin typeface="Arimo"/>
                          <a:ea typeface="Arimo"/>
                          <a:cs typeface="Arimo"/>
                          <a:sym typeface="Arimo"/>
                        </a:rPr>
                        <a:t>meiner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latin typeface="Arimo"/>
                          <a:ea typeface="Arimo"/>
                          <a:cs typeface="Arimo"/>
                          <a:sym typeface="Arimo"/>
                        </a:rPr>
                        <a:t> </a:t>
                      </a:r>
                      <a:r>
                        <a:rPr lang="en-US" sz="1800" dirty="0" err="1">
                          <a:solidFill>
                            <a:srgbClr val="000000"/>
                          </a:solidFill>
                          <a:latin typeface="Arimo"/>
                          <a:ea typeface="Arimo"/>
                          <a:cs typeface="Arimo"/>
                          <a:sym typeface="Arimo"/>
                        </a:rPr>
                        <a:t>Beschreibung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latin typeface="Arimo"/>
                          <a:ea typeface="Arimo"/>
                          <a:cs typeface="Arimo"/>
                          <a:sym typeface="Arimo"/>
                        </a:rPr>
                        <a:t> </a:t>
                      </a:r>
                      <a:r>
                        <a:rPr lang="en-US" sz="1800" dirty="0" err="1">
                          <a:solidFill>
                            <a:srgbClr val="000000"/>
                          </a:solidFill>
                          <a:latin typeface="Arimo"/>
                          <a:ea typeface="Arimo"/>
                          <a:cs typeface="Arimo"/>
                          <a:sym typeface="Arimo"/>
                        </a:rPr>
                        <a:t>angegeben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1948621"/>
                  </a:ext>
                </a:extLst>
              </a:tr>
              <a:tr h="68241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err="1">
                          <a:solidFill>
                            <a:srgbClr val="000000"/>
                          </a:solidFill>
                          <a:latin typeface="Arimo"/>
                          <a:ea typeface="Arimo"/>
                          <a:cs typeface="Arimo"/>
                          <a:sym typeface="Arimo"/>
                        </a:rPr>
                        <a:t>Meine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latin typeface="Arimo"/>
                          <a:ea typeface="Arimo"/>
                          <a:cs typeface="Arimo"/>
                          <a:sym typeface="Arimo"/>
                        </a:rPr>
                        <a:t> </a:t>
                      </a:r>
                      <a:r>
                        <a:rPr lang="en-US" sz="1800" dirty="0" err="1">
                          <a:solidFill>
                            <a:srgbClr val="000000"/>
                          </a:solidFill>
                          <a:latin typeface="Arimo"/>
                          <a:ea typeface="Arimo"/>
                          <a:cs typeface="Arimo"/>
                          <a:sym typeface="Arimo"/>
                        </a:rPr>
                        <a:t>Sprachen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latin typeface="Arimo"/>
                          <a:ea typeface="Arimo"/>
                          <a:cs typeface="Arimo"/>
                          <a:sym typeface="Arimo"/>
                        </a:rPr>
                        <a:t> </a:t>
                      </a:r>
                      <a:r>
                        <a:rPr lang="en-US" sz="1800" dirty="0" err="1">
                          <a:solidFill>
                            <a:srgbClr val="000000"/>
                          </a:solidFill>
                          <a:latin typeface="Arimo"/>
                          <a:ea typeface="Arimo"/>
                          <a:cs typeface="Arimo"/>
                          <a:sym typeface="Arimo"/>
                        </a:rPr>
                        <a:t>ausgewählt</a:t>
                      </a:r>
                      <a:endParaRPr lang="en-US" sz="1800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9812337"/>
                  </a:ext>
                </a:extLst>
              </a:tr>
              <a:tr h="68241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err="1">
                          <a:solidFill>
                            <a:srgbClr val="000000"/>
                          </a:solidFill>
                          <a:latin typeface="Arimo"/>
                          <a:ea typeface="Arimo"/>
                          <a:cs typeface="Arimo"/>
                          <a:sym typeface="Arimo"/>
                        </a:rPr>
                        <a:t>Preise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latin typeface="Arimo"/>
                          <a:ea typeface="Arimo"/>
                          <a:cs typeface="Arimo"/>
                          <a:sym typeface="Arimo"/>
                        </a:rPr>
                        <a:t> für </a:t>
                      </a:r>
                      <a:r>
                        <a:rPr lang="en-US" sz="1800" dirty="0" err="1">
                          <a:solidFill>
                            <a:srgbClr val="000000"/>
                          </a:solidFill>
                          <a:latin typeface="Arimo"/>
                          <a:ea typeface="Arimo"/>
                          <a:cs typeface="Arimo"/>
                          <a:sym typeface="Arimo"/>
                        </a:rPr>
                        <a:t>meine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latin typeface="Arimo"/>
                          <a:ea typeface="Arimo"/>
                          <a:cs typeface="Arimo"/>
                          <a:sym typeface="Arimo"/>
                        </a:rPr>
                        <a:t> </a:t>
                      </a:r>
                      <a:r>
                        <a:rPr lang="en-US" sz="1800" dirty="0" err="1">
                          <a:solidFill>
                            <a:srgbClr val="000000"/>
                          </a:solidFill>
                          <a:latin typeface="Arimo"/>
                          <a:ea typeface="Arimo"/>
                          <a:cs typeface="Arimo"/>
                          <a:sym typeface="Arimo"/>
                        </a:rPr>
                        <a:t>Sprachen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latin typeface="Arimo"/>
                          <a:ea typeface="Arimo"/>
                          <a:cs typeface="Arimo"/>
                          <a:sym typeface="Arimo"/>
                        </a:rPr>
                        <a:t> </a:t>
                      </a:r>
                      <a:r>
                        <a:rPr lang="en-US" sz="1800" dirty="0" err="1">
                          <a:solidFill>
                            <a:srgbClr val="000000"/>
                          </a:solidFill>
                          <a:latin typeface="Arimo"/>
                          <a:ea typeface="Arimo"/>
                          <a:cs typeface="Arimo"/>
                          <a:sym typeface="Arimo"/>
                        </a:rPr>
                        <a:t>eingegeben</a:t>
                      </a:r>
                      <a:endParaRPr lang="en-US" sz="180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1245200"/>
                  </a:ext>
                </a:extLst>
              </a:tr>
              <a:tr h="68241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err="1">
                          <a:solidFill>
                            <a:srgbClr val="000000"/>
                          </a:solidFill>
                          <a:latin typeface="Arimo"/>
                          <a:ea typeface="Arimo"/>
                          <a:cs typeface="Arimo"/>
                          <a:sym typeface="Arimo"/>
                        </a:rPr>
                        <a:t>Arbeitszeiten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latin typeface="Arimo"/>
                          <a:ea typeface="Arimo"/>
                          <a:cs typeface="Arimo"/>
                          <a:sym typeface="Arimo"/>
                        </a:rPr>
                        <a:t> </a:t>
                      </a:r>
                      <a:r>
                        <a:rPr lang="en-US" sz="1800" dirty="0" err="1">
                          <a:solidFill>
                            <a:srgbClr val="000000"/>
                          </a:solidFill>
                          <a:latin typeface="Arimo"/>
                          <a:ea typeface="Arimo"/>
                          <a:cs typeface="Arimo"/>
                          <a:sym typeface="Arimo"/>
                        </a:rPr>
                        <a:t>angegeben</a:t>
                      </a:r>
                      <a:endParaRPr lang="en-US" sz="180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7776129"/>
                  </a:ext>
                </a:extLst>
              </a:tr>
              <a:tr h="68241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Arimo"/>
                          <a:ea typeface="Arimo"/>
                          <a:cs typeface="Arimo"/>
                          <a:sym typeface="Arimo"/>
                        </a:rPr>
                        <a:t>alle </a:t>
                      </a:r>
                      <a:r>
                        <a:rPr lang="en-US" sz="1800" dirty="0" err="1">
                          <a:solidFill>
                            <a:srgbClr val="000000"/>
                          </a:solidFill>
                          <a:latin typeface="Arimo"/>
                          <a:ea typeface="Arimo"/>
                          <a:cs typeface="Arimo"/>
                          <a:sym typeface="Arimo"/>
                        </a:rPr>
                        <a:t>Orte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latin typeface="Arimo"/>
                          <a:ea typeface="Arimo"/>
                          <a:cs typeface="Arimo"/>
                          <a:sym typeface="Arimo"/>
                        </a:rPr>
                        <a:t>, an </a:t>
                      </a:r>
                      <a:r>
                        <a:rPr lang="en-US" sz="1800" dirty="0" err="1">
                          <a:solidFill>
                            <a:srgbClr val="000000"/>
                          </a:solidFill>
                          <a:latin typeface="Arimo"/>
                          <a:ea typeface="Arimo"/>
                          <a:cs typeface="Arimo"/>
                          <a:sym typeface="Arimo"/>
                        </a:rPr>
                        <a:t>denen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latin typeface="Arimo"/>
                          <a:ea typeface="Arimo"/>
                          <a:cs typeface="Arimo"/>
                          <a:sym typeface="Arimo"/>
                        </a:rPr>
                        <a:t> ich </a:t>
                      </a:r>
                      <a:r>
                        <a:rPr lang="en-US" sz="1800" dirty="0" err="1">
                          <a:solidFill>
                            <a:srgbClr val="000000"/>
                          </a:solidFill>
                          <a:latin typeface="Arimo"/>
                          <a:ea typeface="Arimo"/>
                          <a:cs typeface="Arimo"/>
                          <a:sym typeface="Arimo"/>
                        </a:rPr>
                        <a:t>Einsätze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latin typeface="Arimo"/>
                          <a:ea typeface="Arimo"/>
                          <a:cs typeface="Arimo"/>
                          <a:sym typeface="Arimo"/>
                        </a:rPr>
                        <a:t> </a:t>
                      </a:r>
                      <a:r>
                        <a:rPr lang="en-US" sz="1800" dirty="0" err="1">
                          <a:solidFill>
                            <a:srgbClr val="000000"/>
                          </a:solidFill>
                          <a:latin typeface="Arimo"/>
                          <a:ea typeface="Arimo"/>
                          <a:cs typeface="Arimo"/>
                          <a:sym typeface="Arimo"/>
                        </a:rPr>
                        <a:t>übernehmen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latin typeface="Arimo"/>
                          <a:ea typeface="Arimo"/>
                          <a:cs typeface="Arimo"/>
                          <a:sym typeface="Arimo"/>
                        </a:rPr>
                        <a:t> </a:t>
                      </a:r>
                      <a:r>
                        <a:rPr lang="en-US" sz="1800" dirty="0" err="1">
                          <a:solidFill>
                            <a:srgbClr val="000000"/>
                          </a:solidFill>
                          <a:latin typeface="Arimo"/>
                          <a:ea typeface="Arimo"/>
                          <a:cs typeface="Arimo"/>
                          <a:sym typeface="Arimo"/>
                        </a:rPr>
                        <a:t>möchte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latin typeface="Arimo"/>
                          <a:ea typeface="Arimo"/>
                          <a:cs typeface="Arimo"/>
                          <a:sym typeface="Arimo"/>
                        </a:rPr>
                        <a:t>, </a:t>
                      </a:r>
                      <a:r>
                        <a:rPr lang="en-US" sz="1800" dirty="0" err="1">
                          <a:solidFill>
                            <a:srgbClr val="000000"/>
                          </a:solidFill>
                          <a:latin typeface="Arimo"/>
                          <a:ea typeface="Arimo"/>
                          <a:cs typeface="Arimo"/>
                          <a:sym typeface="Arimo"/>
                        </a:rPr>
                        <a:t>angegeben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6798932"/>
                  </a:ext>
                </a:extLst>
              </a:tr>
              <a:tr h="68241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err="1">
                          <a:solidFill>
                            <a:srgbClr val="000000"/>
                          </a:solidFill>
                          <a:latin typeface="Arimo"/>
                          <a:ea typeface="Arimo"/>
                          <a:cs typeface="Arimo"/>
                          <a:sym typeface="Arimo"/>
                        </a:rPr>
                        <a:t>ggf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latin typeface="Arimo"/>
                          <a:ea typeface="Arimo"/>
                          <a:cs typeface="Arimo"/>
                          <a:sym typeface="Arimo"/>
                        </a:rPr>
                        <a:t>. </a:t>
                      </a:r>
                      <a:r>
                        <a:rPr lang="en-US" sz="1800" dirty="0" err="1">
                          <a:solidFill>
                            <a:srgbClr val="000000"/>
                          </a:solidFill>
                          <a:latin typeface="Arimo"/>
                          <a:ea typeface="Arimo"/>
                          <a:cs typeface="Arimo"/>
                          <a:sym typeface="Arimo"/>
                        </a:rPr>
                        <a:t>besondere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latin typeface="Arimo"/>
                          <a:ea typeface="Arimo"/>
                          <a:cs typeface="Arimo"/>
                          <a:sym typeface="Arimo"/>
                        </a:rPr>
                        <a:t> </a:t>
                      </a:r>
                      <a:r>
                        <a:rPr lang="en-US" sz="1800" dirty="0" err="1">
                          <a:solidFill>
                            <a:srgbClr val="000000"/>
                          </a:solidFill>
                          <a:latin typeface="Arimo"/>
                          <a:ea typeface="Arimo"/>
                          <a:cs typeface="Arimo"/>
                          <a:sym typeface="Arimo"/>
                        </a:rPr>
                        <a:t>Tage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latin typeface="Arimo"/>
                          <a:ea typeface="Arimo"/>
                          <a:cs typeface="Arimo"/>
                          <a:sym typeface="Arimo"/>
                        </a:rPr>
                        <a:t> </a:t>
                      </a:r>
                      <a:r>
                        <a:rPr lang="en-US" sz="1800" dirty="0" err="1">
                          <a:solidFill>
                            <a:srgbClr val="000000"/>
                          </a:solidFill>
                          <a:latin typeface="Arimo"/>
                          <a:ea typeface="Arimo"/>
                          <a:cs typeface="Arimo"/>
                          <a:sym typeface="Arimo"/>
                        </a:rPr>
                        <a:t>oder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latin typeface="Arimo"/>
                          <a:ea typeface="Arimo"/>
                          <a:cs typeface="Arimo"/>
                          <a:sym typeface="Arimo"/>
                        </a:rPr>
                        <a:t> </a:t>
                      </a:r>
                      <a:r>
                        <a:rPr lang="en-US" sz="1800" dirty="0" err="1">
                          <a:solidFill>
                            <a:srgbClr val="000000"/>
                          </a:solidFill>
                          <a:latin typeface="Arimo"/>
                          <a:ea typeface="Arimo"/>
                          <a:cs typeface="Arimo"/>
                          <a:sym typeface="Arimo"/>
                        </a:rPr>
                        <a:t>Urlaube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latin typeface="Arimo"/>
                          <a:ea typeface="Arimo"/>
                          <a:cs typeface="Arimo"/>
                          <a:sym typeface="Arimo"/>
                        </a:rPr>
                        <a:t> </a:t>
                      </a:r>
                      <a:r>
                        <a:rPr lang="en-US" sz="1800" dirty="0" err="1">
                          <a:solidFill>
                            <a:srgbClr val="000000"/>
                          </a:solidFill>
                          <a:latin typeface="Arimo"/>
                          <a:ea typeface="Arimo"/>
                          <a:cs typeface="Arimo"/>
                          <a:sym typeface="Arimo"/>
                        </a:rPr>
                        <a:t>eingegeben</a:t>
                      </a:r>
                      <a:endParaRPr lang="en-US" sz="1800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63008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116978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1622</Words>
  <Application>Microsoft Office PowerPoint</Application>
  <PresentationFormat>Benutzerdefiniert</PresentationFormat>
  <Paragraphs>229</Paragraphs>
  <Slides>23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8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23</vt:i4>
      </vt:variant>
    </vt:vector>
  </HeadingPairs>
  <TitlesOfParts>
    <vt:vector size="32" baseType="lpstr">
      <vt:lpstr>Aileron Ultra-Bold</vt:lpstr>
      <vt:lpstr>Arial</vt:lpstr>
      <vt:lpstr>Arimo</vt:lpstr>
      <vt:lpstr>Calibri</vt:lpstr>
      <vt:lpstr>Aileron Bold</vt:lpstr>
      <vt:lpstr>Wingdings</vt:lpstr>
      <vt:lpstr>Arimo Bold</vt:lpstr>
      <vt:lpstr>Aileron</vt:lpstr>
      <vt:lpstr>Office Theme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Anleitung Amelia Dolmetscher</dc:title>
  <dc:creator>Weinreich, Cornelia</dc:creator>
  <cp:lastModifiedBy>Kurz, Sarah</cp:lastModifiedBy>
  <cp:revision>19</cp:revision>
  <dcterms:created xsi:type="dcterms:W3CDTF">2006-08-16T00:00:00Z</dcterms:created>
  <dcterms:modified xsi:type="dcterms:W3CDTF">2026-09-24T08:52:04Z</dcterms:modified>
  <dc:identifier>DAHBHQ1saSo</dc:identifier>
</cp:coreProperties>
</file>